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sldIdLst>
    <p:sldId id="260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3792" autoAdjust="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B2792-C7C8-4458-B5AA-D45139280768}" type="datetimeFigureOut">
              <a:rPr lang="es-MX" smtClean="0"/>
              <a:t>14/01/2021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85734-B265-4E3D-A33C-78F82E2086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36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3298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6060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5662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88652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22275" y="703263"/>
            <a:ext cx="6257925" cy="35210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1221E5-7225-48EB-A4EE-420E7BFCF70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465562"/>
                </a:solidFill>
                <a:effectLst/>
                <a:uLnTx/>
                <a:uFillTx/>
                <a:latin typeface="Euphem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465562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0473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14/01/2021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14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14/01/2021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801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14/01/2021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488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14/01/2021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01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14/01/2021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799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14/01/2021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96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14/01/2021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61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14/01/2021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40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14/01/2021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17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14/01/2021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243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14/01/2021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857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6F8EA-316C-41DE-B9A4-EDCC3A85ED9A}" type="datetimeFigureOut">
              <a:rPr lang="es-MX" smtClean="0"/>
              <a:pPr/>
              <a:t>14/01/2021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01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034806" y="327774"/>
            <a:ext cx="70226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027 – TRANSFORMACIÓN SOCIAL - 2021</a:t>
            </a: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441442" y="1132041"/>
            <a:ext cx="1204482" cy="550992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id="{2737F426-B990-40EF-BC1F-1AEBFF148564}"/>
              </a:ext>
            </a:extLst>
          </p:cNvPr>
          <p:cNvSpPr/>
          <p:nvPr/>
        </p:nvSpPr>
        <p:spPr>
          <a:xfrm rot="16200000">
            <a:off x="398084" y="2643065"/>
            <a:ext cx="1291199" cy="550991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33" name="Diagrama de flujo: proceso 30">
            <a:extLst>
              <a:ext uri="{FF2B5EF4-FFF2-40B4-BE49-F238E27FC236}">
                <a16:creationId xmlns:a16="http://schemas.microsoft.com/office/drawing/2014/main" id="{92858A94-BAFA-4A6C-94EC-59750C992C20}"/>
              </a:ext>
            </a:extLst>
          </p:cNvPr>
          <p:cNvSpPr/>
          <p:nvPr/>
        </p:nvSpPr>
        <p:spPr>
          <a:xfrm>
            <a:off x="1517373" y="3967970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 Otorgar consultas médicas gratuitas </a:t>
            </a:r>
          </a:p>
        </p:txBody>
      </p: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id="{191414CC-0340-42EF-9804-EE34D97DC4EF}"/>
              </a:ext>
            </a:extLst>
          </p:cNvPr>
          <p:cNvSpPr/>
          <p:nvPr/>
        </p:nvSpPr>
        <p:spPr>
          <a:xfrm>
            <a:off x="1512258" y="4953802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 Suministrar medicamentos gratuitos</a:t>
            </a:r>
          </a:p>
        </p:txBody>
      </p:sp>
      <p:sp>
        <p:nvSpPr>
          <p:cNvPr id="37" name="Diagrama de flujo: proceso 30">
            <a:extLst>
              <a:ext uri="{FF2B5EF4-FFF2-40B4-BE49-F238E27FC236}">
                <a16:creationId xmlns:a16="http://schemas.microsoft.com/office/drawing/2014/main" id="{EB6A5A8C-F611-4E49-BF4F-2B3C1FE4A530}"/>
              </a:ext>
            </a:extLst>
          </p:cNvPr>
          <p:cNvSpPr/>
          <p:nvPr/>
        </p:nvSpPr>
        <p:spPr>
          <a:xfrm>
            <a:off x="4126856" y="2272961"/>
            <a:ext cx="1799295" cy="1289387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Otorgar apoyos a la mujer para promover su desarrollo integral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1856E7F0-2FA9-44EA-9905-7B0CEEC8460E}"/>
              </a:ext>
            </a:extLst>
          </p:cNvPr>
          <p:cNvCxnSpPr>
            <a:cxnSpLocks/>
            <a:stCxn id="37" idx="0"/>
            <a:endCxn id="41" idx="2"/>
          </p:cNvCxnSpPr>
          <p:nvPr/>
        </p:nvCxnSpPr>
        <p:spPr>
          <a:xfrm flipV="1">
            <a:off x="5026504" y="1797721"/>
            <a:ext cx="1662469" cy="475240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Diagrama de flujo: proceso 42">
            <a:extLst>
              <a:ext uri="{FF2B5EF4-FFF2-40B4-BE49-F238E27FC236}">
                <a16:creationId xmlns:a16="http://schemas.microsoft.com/office/drawing/2014/main" id="{3D6C4D13-D264-4192-BD95-0E50874DB4A3}"/>
              </a:ext>
            </a:extLst>
          </p:cNvPr>
          <p:cNvSpPr/>
          <p:nvPr/>
        </p:nvSpPr>
        <p:spPr>
          <a:xfrm>
            <a:off x="1660277" y="2272962"/>
            <a:ext cx="2219842" cy="1291199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Otorgar servicios básicos de salud y de prevención de enfermedades </a:t>
            </a:r>
          </a:p>
        </p:txBody>
      </p: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1175D237-54D3-435F-89DF-0985B589C5EE}"/>
              </a:ext>
            </a:extLst>
          </p:cNvPr>
          <p:cNvCxnSpPr>
            <a:cxnSpLocks/>
            <a:stCxn id="43" idx="0"/>
            <a:endCxn id="41" idx="2"/>
          </p:cNvCxnSpPr>
          <p:nvPr/>
        </p:nvCxnSpPr>
        <p:spPr>
          <a:xfrm flipV="1">
            <a:off x="2770198" y="1797721"/>
            <a:ext cx="3918775" cy="47524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Diagrama de flujo: proceso 30">
            <a:extLst>
              <a:ext uri="{FF2B5EF4-FFF2-40B4-BE49-F238E27FC236}">
                <a16:creationId xmlns:a16="http://schemas.microsoft.com/office/drawing/2014/main" id="{220C3CEB-87A3-4671-BA3D-9E0479169065}"/>
              </a:ext>
            </a:extLst>
          </p:cNvPr>
          <p:cNvSpPr/>
          <p:nvPr/>
        </p:nvSpPr>
        <p:spPr>
          <a:xfrm>
            <a:off x="8041470" y="2187396"/>
            <a:ext cx="1705719" cy="1623886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4. Implementar un programa de gestión que coordine las acciones municipales y federales de transformación social</a:t>
            </a:r>
          </a:p>
        </p:txBody>
      </p: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609D3D95-4250-4A96-9459-1F8CC6200F9B}"/>
              </a:ext>
            </a:extLst>
          </p:cNvPr>
          <p:cNvCxnSpPr>
            <a:cxnSpLocks/>
            <a:stCxn id="51" idx="0"/>
            <a:endCxn id="41" idx="2"/>
          </p:cNvCxnSpPr>
          <p:nvPr/>
        </p:nvCxnSpPr>
        <p:spPr>
          <a:xfrm flipH="1" flipV="1">
            <a:off x="6688973" y="1797721"/>
            <a:ext cx="2205357" cy="389675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Diagrama de flujo: proceso 30">
            <a:extLst>
              <a:ext uri="{FF2B5EF4-FFF2-40B4-BE49-F238E27FC236}">
                <a16:creationId xmlns:a16="http://schemas.microsoft.com/office/drawing/2014/main" id="{91CC58E0-8276-4AF7-A5A5-02DECF815623}"/>
              </a:ext>
            </a:extLst>
          </p:cNvPr>
          <p:cNvSpPr/>
          <p:nvPr/>
        </p:nvSpPr>
        <p:spPr>
          <a:xfrm>
            <a:off x="6172888" y="2285720"/>
            <a:ext cx="1630090" cy="1283801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3. Otorgar a los jóvenes los apoyos para fomentar su desarrollo integral</a:t>
            </a:r>
          </a:p>
        </p:txBody>
      </p: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D5CFA508-69A5-49D0-B747-194E6F57242F}"/>
              </a:ext>
            </a:extLst>
          </p:cNvPr>
          <p:cNvCxnSpPr>
            <a:cxnSpLocks/>
            <a:stCxn id="57" idx="0"/>
            <a:endCxn id="41" idx="2"/>
          </p:cNvCxnSpPr>
          <p:nvPr/>
        </p:nvCxnSpPr>
        <p:spPr>
          <a:xfrm flipH="1" flipV="1">
            <a:off x="6688973" y="1797721"/>
            <a:ext cx="298960" cy="487999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Diagrama de flujo: proceso 30">
            <a:extLst>
              <a:ext uri="{FF2B5EF4-FFF2-40B4-BE49-F238E27FC236}">
                <a16:creationId xmlns:a16="http://schemas.microsoft.com/office/drawing/2014/main" id="{D266A1D6-8456-48F4-AC87-2A44A7439C5F}"/>
              </a:ext>
            </a:extLst>
          </p:cNvPr>
          <p:cNvSpPr/>
          <p:nvPr/>
        </p:nvSpPr>
        <p:spPr>
          <a:xfrm>
            <a:off x="3517253" y="4955684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 Concientizar en la detección temprana de cáncer</a:t>
            </a:r>
          </a:p>
        </p:txBody>
      </p:sp>
      <p:sp>
        <p:nvSpPr>
          <p:cNvPr id="84" name="Diagrama de flujo: proceso 30">
            <a:extLst>
              <a:ext uri="{FF2B5EF4-FFF2-40B4-BE49-F238E27FC236}">
                <a16:creationId xmlns:a16="http://schemas.microsoft.com/office/drawing/2014/main" id="{FF698863-D164-402B-9ADE-31900CA1B22C}"/>
              </a:ext>
            </a:extLst>
          </p:cNvPr>
          <p:cNvSpPr/>
          <p:nvPr/>
        </p:nvSpPr>
        <p:spPr>
          <a:xfrm>
            <a:off x="3517253" y="5941516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5. Realizar campaña de descacharre</a:t>
            </a:r>
          </a:p>
        </p:txBody>
      </p:sp>
      <p:sp>
        <p:nvSpPr>
          <p:cNvPr id="85" name="Diagrama de flujo: proceso 30">
            <a:extLst>
              <a:ext uri="{FF2B5EF4-FFF2-40B4-BE49-F238E27FC236}">
                <a16:creationId xmlns:a16="http://schemas.microsoft.com/office/drawing/2014/main" id="{1943D302-22D9-4BDE-8236-468B05315E4D}"/>
              </a:ext>
            </a:extLst>
          </p:cNvPr>
          <p:cNvSpPr/>
          <p:nvPr/>
        </p:nvSpPr>
        <p:spPr>
          <a:xfrm>
            <a:off x="3517253" y="3969852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 Promover la salud mediante campañas de prevención</a:t>
            </a:r>
          </a:p>
        </p:txBody>
      </p:sp>
      <p:sp>
        <p:nvSpPr>
          <p:cNvPr id="96" name="Diagrama de flujo: proceso 30">
            <a:extLst>
              <a:ext uri="{FF2B5EF4-FFF2-40B4-BE49-F238E27FC236}">
                <a16:creationId xmlns:a16="http://schemas.microsoft.com/office/drawing/2014/main" id="{E79E27AE-589C-4695-845B-1C0D66F47735}"/>
              </a:ext>
            </a:extLst>
          </p:cNvPr>
          <p:cNvSpPr/>
          <p:nvPr/>
        </p:nvSpPr>
        <p:spPr>
          <a:xfrm>
            <a:off x="5398138" y="4959202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7. Capturar perros y gatos en la vía pública</a:t>
            </a:r>
          </a:p>
        </p:txBody>
      </p:sp>
      <p:sp>
        <p:nvSpPr>
          <p:cNvPr id="97" name="Diagrama de flujo: proceso 30">
            <a:extLst>
              <a:ext uri="{FF2B5EF4-FFF2-40B4-BE49-F238E27FC236}">
                <a16:creationId xmlns:a16="http://schemas.microsoft.com/office/drawing/2014/main" id="{A0EF8310-DE77-4283-8F1D-EA6E3B781D49}"/>
              </a:ext>
            </a:extLst>
          </p:cNvPr>
          <p:cNvSpPr/>
          <p:nvPr/>
        </p:nvSpPr>
        <p:spPr>
          <a:xfrm>
            <a:off x="5446017" y="3967970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6. Concientizar sobre la esterilización de perros y gatos</a:t>
            </a:r>
          </a:p>
        </p:txBody>
      </p:sp>
      <p:sp>
        <p:nvSpPr>
          <p:cNvPr id="98" name="Diagrama de flujo: proceso 30">
            <a:extLst>
              <a:ext uri="{FF2B5EF4-FFF2-40B4-BE49-F238E27FC236}">
                <a16:creationId xmlns:a16="http://schemas.microsoft.com/office/drawing/2014/main" id="{39676F59-0D38-48F8-AE6E-B194002E0DDF}"/>
              </a:ext>
            </a:extLst>
          </p:cNvPr>
          <p:cNvSpPr/>
          <p:nvPr/>
        </p:nvSpPr>
        <p:spPr>
          <a:xfrm>
            <a:off x="7451011" y="4953802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9. Vacunar perros y gastos con Ivermectina</a:t>
            </a:r>
          </a:p>
        </p:txBody>
      </p:sp>
      <p:sp>
        <p:nvSpPr>
          <p:cNvPr id="99" name="Diagrama de flujo: proceso 30">
            <a:extLst>
              <a:ext uri="{FF2B5EF4-FFF2-40B4-BE49-F238E27FC236}">
                <a16:creationId xmlns:a16="http://schemas.microsoft.com/office/drawing/2014/main" id="{5ACDE2C6-A5ED-4CFE-8D22-029FBAE0A15B}"/>
              </a:ext>
            </a:extLst>
          </p:cNvPr>
          <p:cNvSpPr/>
          <p:nvPr/>
        </p:nvSpPr>
        <p:spPr>
          <a:xfrm>
            <a:off x="7451011" y="5939634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10. Fomentar la adopción de perros</a:t>
            </a:r>
          </a:p>
        </p:txBody>
      </p:sp>
      <p:sp>
        <p:nvSpPr>
          <p:cNvPr id="100" name="Diagrama de flujo: proceso 30">
            <a:extLst>
              <a:ext uri="{FF2B5EF4-FFF2-40B4-BE49-F238E27FC236}">
                <a16:creationId xmlns:a16="http://schemas.microsoft.com/office/drawing/2014/main" id="{0FD34BE1-2395-4F31-9028-AD4ACA982C1D}"/>
              </a:ext>
            </a:extLst>
          </p:cNvPr>
          <p:cNvSpPr/>
          <p:nvPr/>
        </p:nvSpPr>
        <p:spPr>
          <a:xfrm>
            <a:off x="7451011" y="3967970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8. Impulsar la salud mediante brigadas de promoción</a:t>
            </a:r>
          </a:p>
        </p:txBody>
      </p:sp>
      <p:cxnSp>
        <p:nvCxnSpPr>
          <p:cNvPr id="105" name="Conector: angular 104">
            <a:extLst>
              <a:ext uri="{FF2B5EF4-FFF2-40B4-BE49-F238E27FC236}">
                <a16:creationId xmlns:a16="http://schemas.microsoft.com/office/drawing/2014/main" id="{9222EEC4-6C48-458C-A32E-34344A3BC683}"/>
              </a:ext>
            </a:extLst>
          </p:cNvPr>
          <p:cNvCxnSpPr>
            <a:cxnSpLocks/>
          </p:cNvCxnSpPr>
          <p:nvPr/>
        </p:nvCxnSpPr>
        <p:spPr>
          <a:xfrm rot="10800000">
            <a:off x="3368550" y="3531963"/>
            <a:ext cx="3914277" cy="190696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ector: angular 109">
            <a:extLst>
              <a:ext uri="{FF2B5EF4-FFF2-40B4-BE49-F238E27FC236}">
                <a16:creationId xmlns:a16="http://schemas.microsoft.com/office/drawing/2014/main" id="{36A38CCB-B05C-42C0-85D6-A1FFAAC21B58}"/>
              </a:ext>
            </a:extLst>
          </p:cNvPr>
          <p:cNvCxnSpPr>
            <a:cxnSpLocks/>
            <a:endCxn id="99" idx="1"/>
          </p:cNvCxnSpPr>
          <p:nvPr/>
        </p:nvCxnSpPr>
        <p:spPr>
          <a:xfrm rot="16200000" flipH="1">
            <a:off x="6092538" y="4938311"/>
            <a:ext cx="2552562" cy="164384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ector: angular 114">
            <a:extLst>
              <a:ext uri="{FF2B5EF4-FFF2-40B4-BE49-F238E27FC236}">
                <a16:creationId xmlns:a16="http://schemas.microsoft.com/office/drawing/2014/main" id="{987E8C0F-D2E8-482D-ABF7-A73E56099E91}"/>
              </a:ext>
            </a:extLst>
          </p:cNvPr>
          <p:cNvCxnSpPr>
            <a:cxnSpLocks/>
            <a:endCxn id="98" idx="1"/>
          </p:cNvCxnSpPr>
          <p:nvPr/>
        </p:nvCxnSpPr>
        <p:spPr>
          <a:xfrm rot="16200000" flipH="1">
            <a:off x="6766877" y="4626818"/>
            <a:ext cx="1200082" cy="16818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ector: angular 116">
            <a:extLst>
              <a:ext uri="{FF2B5EF4-FFF2-40B4-BE49-F238E27FC236}">
                <a16:creationId xmlns:a16="http://schemas.microsoft.com/office/drawing/2014/main" id="{32D882B0-C2E0-40B0-980A-43A4347FB4B0}"/>
              </a:ext>
            </a:extLst>
          </p:cNvPr>
          <p:cNvCxnSpPr>
            <a:cxnSpLocks/>
            <a:endCxn id="100" idx="1"/>
          </p:cNvCxnSpPr>
          <p:nvPr/>
        </p:nvCxnSpPr>
        <p:spPr>
          <a:xfrm rot="16200000" flipH="1">
            <a:off x="7061732" y="3935841"/>
            <a:ext cx="610372" cy="16818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ector: angular 118">
            <a:extLst>
              <a:ext uri="{FF2B5EF4-FFF2-40B4-BE49-F238E27FC236}">
                <a16:creationId xmlns:a16="http://schemas.microsoft.com/office/drawing/2014/main" id="{475A6A31-DBEF-4202-99BC-A044A1E094C1}"/>
              </a:ext>
            </a:extLst>
          </p:cNvPr>
          <p:cNvCxnSpPr>
            <a:cxnSpLocks/>
          </p:cNvCxnSpPr>
          <p:nvPr/>
        </p:nvCxnSpPr>
        <p:spPr>
          <a:xfrm rot="5400000">
            <a:off x="6492870" y="4517195"/>
            <a:ext cx="1452624" cy="134891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ector: angular 120">
            <a:extLst>
              <a:ext uri="{FF2B5EF4-FFF2-40B4-BE49-F238E27FC236}">
                <a16:creationId xmlns:a16="http://schemas.microsoft.com/office/drawing/2014/main" id="{8BD155B1-A057-4FEF-8759-2B873BA4B5AB}"/>
              </a:ext>
            </a:extLst>
          </p:cNvPr>
          <p:cNvCxnSpPr>
            <a:cxnSpLocks/>
            <a:endCxn id="97" idx="3"/>
          </p:cNvCxnSpPr>
          <p:nvPr/>
        </p:nvCxnSpPr>
        <p:spPr>
          <a:xfrm rot="5400000">
            <a:off x="6928733" y="3967226"/>
            <a:ext cx="580898" cy="134891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Diagrama de flujo: proceso 39">
            <a:extLst>
              <a:ext uri="{FF2B5EF4-FFF2-40B4-BE49-F238E27FC236}">
                <a16:creationId xmlns:a16="http://schemas.microsoft.com/office/drawing/2014/main" id="{31478F59-9B90-4FD5-870B-5C8B22864428}"/>
              </a:ext>
            </a:extLst>
          </p:cNvPr>
          <p:cNvSpPr/>
          <p:nvPr/>
        </p:nvSpPr>
        <p:spPr>
          <a:xfrm rot="16200000">
            <a:off x="-294554" y="5034047"/>
            <a:ext cx="2683151" cy="55099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41" name="Diagrama de flujo: proceso 40">
            <a:extLst>
              <a:ext uri="{FF2B5EF4-FFF2-40B4-BE49-F238E27FC236}">
                <a16:creationId xmlns:a16="http://schemas.microsoft.com/office/drawing/2014/main" id="{9C27FA06-D84C-4AF1-838F-42C10E683FA3}"/>
              </a:ext>
            </a:extLst>
          </p:cNvPr>
          <p:cNvSpPr/>
          <p:nvPr/>
        </p:nvSpPr>
        <p:spPr>
          <a:xfrm>
            <a:off x="1660276" y="1171602"/>
            <a:ext cx="10057393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Propósito: La población de grupos vulnerables de Guaymas reciben apoyos para su desarrollo, bienestar y progreso</a:t>
            </a:r>
          </a:p>
        </p:txBody>
      </p: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1FCFA4BD-4703-47A1-BF44-3B103BBF28CA}"/>
              </a:ext>
            </a:extLst>
          </p:cNvPr>
          <p:cNvCxnSpPr>
            <a:cxnSpLocks/>
            <a:endCxn id="85" idx="1"/>
          </p:cNvCxnSpPr>
          <p:nvPr/>
        </p:nvCxnSpPr>
        <p:spPr>
          <a:xfrm>
            <a:off x="3217978" y="4327002"/>
            <a:ext cx="29927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74">
            <a:extLst>
              <a:ext uri="{FF2B5EF4-FFF2-40B4-BE49-F238E27FC236}">
                <a16:creationId xmlns:a16="http://schemas.microsoft.com/office/drawing/2014/main" id="{7A95854C-20D6-409F-A1BC-3F342A14626D}"/>
              </a:ext>
            </a:extLst>
          </p:cNvPr>
          <p:cNvCxnSpPr>
            <a:cxnSpLocks/>
            <a:stCxn id="44" idx="3"/>
            <a:endCxn id="83" idx="1"/>
          </p:cNvCxnSpPr>
          <p:nvPr/>
        </p:nvCxnSpPr>
        <p:spPr>
          <a:xfrm>
            <a:off x="3217977" y="5310952"/>
            <a:ext cx="299276" cy="18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cto 77">
            <a:extLst>
              <a:ext uri="{FF2B5EF4-FFF2-40B4-BE49-F238E27FC236}">
                <a16:creationId xmlns:a16="http://schemas.microsoft.com/office/drawing/2014/main" id="{E51B39F6-5047-4F81-8AB8-F92DE8FB2F1E}"/>
              </a:ext>
            </a:extLst>
          </p:cNvPr>
          <p:cNvCxnSpPr>
            <a:cxnSpLocks/>
            <a:endCxn id="84" idx="1"/>
          </p:cNvCxnSpPr>
          <p:nvPr/>
        </p:nvCxnSpPr>
        <p:spPr>
          <a:xfrm>
            <a:off x="3386172" y="6298666"/>
            <a:ext cx="13108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cto 80">
            <a:extLst>
              <a:ext uri="{FF2B5EF4-FFF2-40B4-BE49-F238E27FC236}">
                <a16:creationId xmlns:a16="http://schemas.microsoft.com/office/drawing/2014/main" id="{1B155EEE-3401-40F8-BCC2-19EA5F2AA2DC}"/>
              </a:ext>
            </a:extLst>
          </p:cNvPr>
          <p:cNvCxnSpPr>
            <a:cxnSpLocks/>
          </p:cNvCxnSpPr>
          <p:nvPr/>
        </p:nvCxnSpPr>
        <p:spPr>
          <a:xfrm flipV="1">
            <a:off x="3367615" y="3531964"/>
            <a:ext cx="935" cy="27648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Diagrama de flujo: proceso 88">
            <a:extLst>
              <a:ext uri="{FF2B5EF4-FFF2-40B4-BE49-F238E27FC236}">
                <a16:creationId xmlns:a16="http://schemas.microsoft.com/office/drawing/2014/main" id="{A0607C7E-35B1-45BF-884A-E7D080EFB878}"/>
              </a:ext>
            </a:extLst>
          </p:cNvPr>
          <p:cNvSpPr/>
          <p:nvPr/>
        </p:nvSpPr>
        <p:spPr>
          <a:xfrm>
            <a:off x="10105413" y="2187396"/>
            <a:ext cx="1568924" cy="1623886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chemeClr val="tx1"/>
                </a:solidFill>
                <a:latin typeface="Euphemia"/>
              </a:rPr>
              <a:t> Componente 5: Atención integral a las solicitudes de apoyo, gestoría y participación de la población indígena</a:t>
            </a:r>
          </a:p>
        </p:txBody>
      </p:sp>
      <p:cxnSp>
        <p:nvCxnSpPr>
          <p:cNvPr id="94" name="Conector recto de flecha 93">
            <a:extLst>
              <a:ext uri="{FF2B5EF4-FFF2-40B4-BE49-F238E27FC236}">
                <a16:creationId xmlns:a16="http://schemas.microsoft.com/office/drawing/2014/main" id="{7A9034E7-6437-4A61-8DCF-3ECD346E9BC8}"/>
              </a:ext>
            </a:extLst>
          </p:cNvPr>
          <p:cNvCxnSpPr>
            <a:cxnSpLocks/>
            <a:stCxn id="89" idx="0"/>
            <a:endCxn id="41" idx="2"/>
          </p:cNvCxnSpPr>
          <p:nvPr/>
        </p:nvCxnSpPr>
        <p:spPr>
          <a:xfrm flipH="1" flipV="1">
            <a:off x="6688973" y="1797721"/>
            <a:ext cx="4200902" cy="389675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ector recto 100">
            <a:extLst>
              <a:ext uri="{FF2B5EF4-FFF2-40B4-BE49-F238E27FC236}">
                <a16:creationId xmlns:a16="http://schemas.microsoft.com/office/drawing/2014/main" id="{7B40EF20-ED88-4463-A309-36EE0CAC5339}"/>
              </a:ext>
            </a:extLst>
          </p:cNvPr>
          <p:cNvCxnSpPr>
            <a:cxnSpLocks/>
            <a:stCxn id="96" idx="3"/>
            <a:endCxn id="98" idx="1"/>
          </p:cNvCxnSpPr>
          <p:nvPr/>
        </p:nvCxnSpPr>
        <p:spPr>
          <a:xfrm flipV="1">
            <a:off x="7103857" y="5310952"/>
            <a:ext cx="347154" cy="5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03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9" grpId="0" animBg="1"/>
      <p:bldP spid="33" grpId="0" animBg="1"/>
      <p:bldP spid="44" grpId="0" animBg="1"/>
      <p:bldP spid="37" grpId="0" animBg="1"/>
      <p:bldP spid="43" grpId="0" animBg="1"/>
      <p:bldP spid="51" grpId="0" animBg="1"/>
      <p:bldP spid="57" grpId="0" animBg="1"/>
      <p:bldP spid="83" grpId="0" animBg="1"/>
      <p:bldP spid="84" grpId="0" animBg="1"/>
      <p:bldP spid="8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40" grpId="0" animBg="1"/>
      <p:bldP spid="41" grpId="0" animBg="1"/>
      <p:bldP spid="8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id="{191414CC-0340-42EF-9804-EE34D97DC4EF}"/>
              </a:ext>
            </a:extLst>
          </p:cNvPr>
          <p:cNvSpPr/>
          <p:nvPr/>
        </p:nvSpPr>
        <p:spPr>
          <a:xfrm>
            <a:off x="3884911" y="3967970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2.1 - Capacitación a las mujeres para que generen ingresos</a:t>
            </a:r>
          </a:p>
        </p:txBody>
      </p:sp>
      <p:cxnSp>
        <p:nvCxnSpPr>
          <p:cNvPr id="69" name="Conector: angular 68">
            <a:extLst>
              <a:ext uri="{FF2B5EF4-FFF2-40B4-BE49-F238E27FC236}">
                <a16:creationId xmlns:a16="http://schemas.microsoft.com/office/drawing/2014/main" id="{EDFAD35A-BD62-440D-92D0-83B1A88FCE78}"/>
              </a:ext>
            </a:extLst>
          </p:cNvPr>
          <p:cNvCxnSpPr>
            <a:cxnSpLocks/>
          </p:cNvCxnSpPr>
          <p:nvPr/>
        </p:nvCxnSpPr>
        <p:spPr>
          <a:xfrm flipV="1">
            <a:off x="5608753" y="3553525"/>
            <a:ext cx="150573" cy="1759309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Diagrama de flujo: proceso 30">
            <a:extLst>
              <a:ext uri="{FF2B5EF4-FFF2-40B4-BE49-F238E27FC236}">
                <a16:creationId xmlns:a16="http://schemas.microsoft.com/office/drawing/2014/main" id="{D266A1D6-8456-48F4-AC87-2A44A7439C5F}"/>
              </a:ext>
            </a:extLst>
          </p:cNvPr>
          <p:cNvSpPr/>
          <p:nvPr/>
        </p:nvSpPr>
        <p:spPr>
          <a:xfrm>
            <a:off x="5908028" y="3967970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2.3 – Realizar  la campaña del día  internacional del cáncer de mama</a:t>
            </a:r>
          </a:p>
        </p:txBody>
      </p:sp>
      <p:sp>
        <p:nvSpPr>
          <p:cNvPr id="84" name="Diagrama de flujo: proceso 30">
            <a:extLst>
              <a:ext uri="{FF2B5EF4-FFF2-40B4-BE49-F238E27FC236}">
                <a16:creationId xmlns:a16="http://schemas.microsoft.com/office/drawing/2014/main" id="{FF698863-D164-402B-9ADE-31900CA1B22C}"/>
              </a:ext>
            </a:extLst>
          </p:cNvPr>
          <p:cNvSpPr/>
          <p:nvPr/>
        </p:nvSpPr>
        <p:spPr>
          <a:xfrm>
            <a:off x="5908028" y="5941516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2.5 – Día internacional de la mujer indígena</a:t>
            </a:r>
          </a:p>
        </p:txBody>
      </p:sp>
      <p:sp>
        <p:nvSpPr>
          <p:cNvPr id="85" name="Diagrama de flujo: proceso 30">
            <a:extLst>
              <a:ext uri="{FF2B5EF4-FFF2-40B4-BE49-F238E27FC236}">
                <a16:creationId xmlns:a16="http://schemas.microsoft.com/office/drawing/2014/main" id="{1943D302-22D9-4BDE-8236-468B05315E4D}"/>
              </a:ext>
            </a:extLst>
          </p:cNvPr>
          <p:cNvSpPr/>
          <p:nvPr/>
        </p:nvSpPr>
        <p:spPr>
          <a:xfrm>
            <a:off x="3903034" y="4953802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2.2 – Promover los derechos de la Mujer en su día</a:t>
            </a:r>
          </a:p>
        </p:txBody>
      </p:sp>
      <p:sp>
        <p:nvSpPr>
          <p:cNvPr id="95" name="Diagrama de flujo: proceso 30">
            <a:extLst>
              <a:ext uri="{FF2B5EF4-FFF2-40B4-BE49-F238E27FC236}">
                <a16:creationId xmlns:a16="http://schemas.microsoft.com/office/drawing/2014/main" id="{0B10D147-0111-4E2D-81A2-2220C176CCA6}"/>
              </a:ext>
            </a:extLst>
          </p:cNvPr>
          <p:cNvSpPr/>
          <p:nvPr/>
        </p:nvSpPr>
        <p:spPr>
          <a:xfrm>
            <a:off x="7836792" y="4953802"/>
            <a:ext cx="1705719" cy="799298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2.7 – Promover la erradicación de la violencia de género</a:t>
            </a:r>
          </a:p>
        </p:txBody>
      </p:sp>
      <p:sp>
        <p:nvSpPr>
          <p:cNvPr id="96" name="Diagrama de flujo: proceso 30">
            <a:extLst>
              <a:ext uri="{FF2B5EF4-FFF2-40B4-BE49-F238E27FC236}">
                <a16:creationId xmlns:a16="http://schemas.microsoft.com/office/drawing/2014/main" id="{E79E27AE-589C-4695-845B-1C0D66F47735}"/>
              </a:ext>
            </a:extLst>
          </p:cNvPr>
          <p:cNvSpPr/>
          <p:nvPr/>
        </p:nvSpPr>
        <p:spPr>
          <a:xfrm>
            <a:off x="7836792" y="5939634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2.9 Promover la autoestima y equidad de género</a:t>
            </a:r>
          </a:p>
        </p:txBody>
      </p:sp>
      <p:sp>
        <p:nvSpPr>
          <p:cNvPr id="97" name="Diagrama de flujo: proceso 30">
            <a:extLst>
              <a:ext uri="{FF2B5EF4-FFF2-40B4-BE49-F238E27FC236}">
                <a16:creationId xmlns:a16="http://schemas.microsoft.com/office/drawing/2014/main" id="{A0EF8310-DE77-4283-8F1D-EA6E3B781D49}"/>
              </a:ext>
            </a:extLst>
          </p:cNvPr>
          <p:cNvSpPr/>
          <p:nvPr/>
        </p:nvSpPr>
        <p:spPr>
          <a:xfrm>
            <a:off x="7836792" y="3967970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2.6 – Día internacional de la mujer rural</a:t>
            </a:r>
          </a:p>
        </p:txBody>
      </p:sp>
      <p:sp>
        <p:nvSpPr>
          <p:cNvPr id="100" name="Diagrama de flujo: proceso 30">
            <a:extLst>
              <a:ext uri="{FF2B5EF4-FFF2-40B4-BE49-F238E27FC236}">
                <a16:creationId xmlns:a16="http://schemas.microsoft.com/office/drawing/2014/main" id="{0FD34BE1-2395-4F31-9028-AD4ACA982C1D}"/>
              </a:ext>
            </a:extLst>
          </p:cNvPr>
          <p:cNvSpPr/>
          <p:nvPr/>
        </p:nvSpPr>
        <p:spPr>
          <a:xfrm>
            <a:off x="9841786" y="3967970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2.10 Atender a mujeres para canalizarlas a otras instituciones </a:t>
            </a:r>
          </a:p>
        </p:txBody>
      </p:sp>
      <p:cxnSp>
        <p:nvCxnSpPr>
          <p:cNvPr id="112" name="Conector: angular 111">
            <a:extLst>
              <a:ext uri="{FF2B5EF4-FFF2-40B4-BE49-F238E27FC236}">
                <a16:creationId xmlns:a16="http://schemas.microsoft.com/office/drawing/2014/main" id="{0119909A-3FE7-49EE-8B0F-C4950AAB7614}"/>
              </a:ext>
            </a:extLst>
          </p:cNvPr>
          <p:cNvCxnSpPr>
            <a:cxnSpLocks/>
            <a:endCxn id="96" idx="3"/>
          </p:cNvCxnSpPr>
          <p:nvPr/>
        </p:nvCxnSpPr>
        <p:spPr>
          <a:xfrm rot="5400000">
            <a:off x="8378508" y="4997884"/>
            <a:ext cx="2462903" cy="13489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ector: angular 116">
            <a:extLst>
              <a:ext uri="{FF2B5EF4-FFF2-40B4-BE49-F238E27FC236}">
                <a16:creationId xmlns:a16="http://schemas.microsoft.com/office/drawing/2014/main" id="{32D882B0-C2E0-40B0-980A-43A4347FB4B0}"/>
              </a:ext>
            </a:extLst>
          </p:cNvPr>
          <p:cNvCxnSpPr>
            <a:cxnSpLocks/>
            <a:endCxn id="100" idx="1"/>
          </p:cNvCxnSpPr>
          <p:nvPr/>
        </p:nvCxnSpPr>
        <p:spPr>
          <a:xfrm rot="16200000" flipH="1">
            <a:off x="9564313" y="4047646"/>
            <a:ext cx="384857" cy="170090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ector: angular 118">
            <a:extLst>
              <a:ext uri="{FF2B5EF4-FFF2-40B4-BE49-F238E27FC236}">
                <a16:creationId xmlns:a16="http://schemas.microsoft.com/office/drawing/2014/main" id="{475A6A31-DBEF-4202-99BC-A044A1E094C1}"/>
              </a:ext>
            </a:extLst>
          </p:cNvPr>
          <p:cNvCxnSpPr>
            <a:cxnSpLocks/>
            <a:endCxn id="95" idx="3"/>
          </p:cNvCxnSpPr>
          <p:nvPr/>
        </p:nvCxnSpPr>
        <p:spPr>
          <a:xfrm rot="5400000">
            <a:off x="8862396" y="4538444"/>
            <a:ext cx="1495122" cy="134892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ector: angular 120">
            <a:extLst>
              <a:ext uri="{FF2B5EF4-FFF2-40B4-BE49-F238E27FC236}">
                <a16:creationId xmlns:a16="http://schemas.microsoft.com/office/drawing/2014/main" id="{8BD155B1-A057-4FEF-8759-2B873BA4B5AB}"/>
              </a:ext>
            </a:extLst>
          </p:cNvPr>
          <p:cNvCxnSpPr>
            <a:cxnSpLocks/>
            <a:endCxn id="97" idx="3"/>
          </p:cNvCxnSpPr>
          <p:nvPr/>
        </p:nvCxnSpPr>
        <p:spPr>
          <a:xfrm rot="5400000">
            <a:off x="9388122" y="4041542"/>
            <a:ext cx="437967" cy="129188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Diagrama de flujo: proceso 38">
            <a:extLst>
              <a:ext uri="{FF2B5EF4-FFF2-40B4-BE49-F238E27FC236}">
                <a16:creationId xmlns:a16="http://schemas.microsoft.com/office/drawing/2014/main" id="{292F4C3C-E156-45EB-9DB1-B966EE734EB1}"/>
              </a:ext>
            </a:extLst>
          </p:cNvPr>
          <p:cNvSpPr/>
          <p:nvPr/>
        </p:nvSpPr>
        <p:spPr>
          <a:xfrm rot="16200000">
            <a:off x="-431235" y="4897368"/>
            <a:ext cx="2817240" cy="69026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40" name="Diagrama de flujo: proceso 39">
            <a:extLst>
              <a:ext uri="{FF2B5EF4-FFF2-40B4-BE49-F238E27FC236}">
                <a16:creationId xmlns:a16="http://schemas.microsoft.com/office/drawing/2014/main" id="{7F8FEC57-B56F-4544-8AFE-E5C25DF428A3}"/>
              </a:ext>
            </a:extLst>
          </p:cNvPr>
          <p:cNvSpPr/>
          <p:nvPr/>
        </p:nvSpPr>
        <p:spPr>
          <a:xfrm>
            <a:off x="1660276" y="1171602"/>
            <a:ext cx="9918235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Propósito: La población de grupos vulnerables de Guaymas reciben apoyos para su desarrollo, bienestar y progreso</a:t>
            </a:r>
          </a:p>
        </p:txBody>
      </p:sp>
      <p:sp>
        <p:nvSpPr>
          <p:cNvPr id="41" name="Diagrama de flujo: proceso 40">
            <a:extLst>
              <a:ext uri="{FF2B5EF4-FFF2-40B4-BE49-F238E27FC236}">
                <a16:creationId xmlns:a16="http://schemas.microsoft.com/office/drawing/2014/main" id="{E8BBA4B0-9A3A-4C65-880E-6427A2FFF723}"/>
              </a:ext>
            </a:extLst>
          </p:cNvPr>
          <p:cNvSpPr/>
          <p:nvPr/>
        </p:nvSpPr>
        <p:spPr>
          <a:xfrm rot="16200000">
            <a:off x="493269" y="1136243"/>
            <a:ext cx="12044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5" name="Diagrama de flujo: proceso 44">
            <a:extLst>
              <a:ext uri="{FF2B5EF4-FFF2-40B4-BE49-F238E27FC236}">
                <a16:creationId xmlns:a16="http://schemas.microsoft.com/office/drawing/2014/main" id="{8C2F743E-286D-47D5-A15C-772C6A2E5A40}"/>
              </a:ext>
            </a:extLst>
          </p:cNvPr>
          <p:cNvSpPr/>
          <p:nvPr/>
        </p:nvSpPr>
        <p:spPr>
          <a:xfrm rot="16200000">
            <a:off x="455228" y="2689573"/>
            <a:ext cx="1280562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570484B6-62DC-4AA5-943F-C81394F5B5AD}"/>
              </a:ext>
            </a:extLst>
          </p:cNvPr>
          <p:cNvSpPr/>
          <p:nvPr/>
        </p:nvSpPr>
        <p:spPr>
          <a:xfrm>
            <a:off x="3187206" y="356349"/>
            <a:ext cx="70226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027 – TRANSFORMACIÓN SOCIAL - 2021</a:t>
            </a:r>
          </a:p>
        </p:txBody>
      </p:sp>
      <p:sp>
        <p:nvSpPr>
          <p:cNvPr id="46" name="Diagrama de flujo: proceso 30">
            <a:extLst>
              <a:ext uri="{FF2B5EF4-FFF2-40B4-BE49-F238E27FC236}">
                <a16:creationId xmlns:a16="http://schemas.microsoft.com/office/drawing/2014/main" id="{D7A49472-C572-4F21-94C6-31551D6FF06A}"/>
              </a:ext>
            </a:extLst>
          </p:cNvPr>
          <p:cNvSpPr/>
          <p:nvPr/>
        </p:nvSpPr>
        <p:spPr>
          <a:xfrm>
            <a:off x="4126856" y="2272961"/>
            <a:ext cx="1799295" cy="1289387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Otorgar apoyos a la mujer para promover su desarrollo integral</a:t>
            </a:r>
          </a:p>
        </p:txBody>
      </p: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B9C091F6-9109-4732-A2EB-4C51D95A11D5}"/>
              </a:ext>
            </a:extLst>
          </p:cNvPr>
          <p:cNvCxnSpPr>
            <a:cxnSpLocks/>
            <a:stCxn id="46" idx="0"/>
          </p:cNvCxnSpPr>
          <p:nvPr/>
        </p:nvCxnSpPr>
        <p:spPr>
          <a:xfrm flipV="1">
            <a:off x="5026504" y="1797721"/>
            <a:ext cx="1662469" cy="475240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id="{0C48938A-5854-49AC-BB90-E07342C3E7C9}"/>
              </a:ext>
            </a:extLst>
          </p:cNvPr>
          <p:cNvSpPr/>
          <p:nvPr/>
        </p:nvSpPr>
        <p:spPr>
          <a:xfrm>
            <a:off x="1660277" y="2272962"/>
            <a:ext cx="2219842" cy="1291199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Otorgar servicios básicos de salud y de prevención de enfermedades </a:t>
            </a:r>
          </a:p>
        </p:txBody>
      </p: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7C6EC2A1-D7EC-4937-9936-25353842E007}"/>
              </a:ext>
            </a:extLst>
          </p:cNvPr>
          <p:cNvCxnSpPr>
            <a:cxnSpLocks/>
            <a:stCxn id="49" idx="0"/>
          </p:cNvCxnSpPr>
          <p:nvPr/>
        </p:nvCxnSpPr>
        <p:spPr>
          <a:xfrm flipV="1">
            <a:off x="2770198" y="1797721"/>
            <a:ext cx="3918775" cy="47524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Diagrama de flujo: proceso 30">
            <a:extLst>
              <a:ext uri="{FF2B5EF4-FFF2-40B4-BE49-F238E27FC236}">
                <a16:creationId xmlns:a16="http://schemas.microsoft.com/office/drawing/2014/main" id="{D686C422-67C3-4319-90D2-6B54DAE4A967}"/>
              </a:ext>
            </a:extLst>
          </p:cNvPr>
          <p:cNvSpPr/>
          <p:nvPr/>
        </p:nvSpPr>
        <p:spPr>
          <a:xfrm>
            <a:off x="8041470" y="2187396"/>
            <a:ext cx="1705719" cy="1623886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4. Implementar un programa de gestión que coordine las acciones municipales y federales de transformación social</a:t>
            </a:r>
          </a:p>
        </p:txBody>
      </p: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FBFED77D-DA33-4F43-977B-FC0E2A2C529B}"/>
              </a:ext>
            </a:extLst>
          </p:cNvPr>
          <p:cNvCxnSpPr>
            <a:cxnSpLocks/>
            <a:stCxn id="52" idx="0"/>
          </p:cNvCxnSpPr>
          <p:nvPr/>
        </p:nvCxnSpPr>
        <p:spPr>
          <a:xfrm flipH="1" flipV="1">
            <a:off x="6688973" y="1797721"/>
            <a:ext cx="2205357" cy="389675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Diagrama de flujo: proceso 30">
            <a:extLst>
              <a:ext uri="{FF2B5EF4-FFF2-40B4-BE49-F238E27FC236}">
                <a16:creationId xmlns:a16="http://schemas.microsoft.com/office/drawing/2014/main" id="{DF8958ED-D123-4D39-A8C1-26B0D5F39C6A}"/>
              </a:ext>
            </a:extLst>
          </p:cNvPr>
          <p:cNvSpPr/>
          <p:nvPr/>
        </p:nvSpPr>
        <p:spPr>
          <a:xfrm>
            <a:off x="6172888" y="2285720"/>
            <a:ext cx="1630090" cy="1283801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3. Otorgar a los jóvenes los apoyos para fomentar su desarrollo integral</a:t>
            </a:r>
          </a:p>
        </p:txBody>
      </p: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C071F921-7C40-4BEF-A971-413DE4AAC28B}"/>
              </a:ext>
            </a:extLst>
          </p:cNvPr>
          <p:cNvCxnSpPr>
            <a:cxnSpLocks/>
            <a:stCxn id="54" idx="0"/>
          </p:cNvCxnSpPr>
          <p:nvPr/>
        </p:nvCxnSpPr>
        <p:spPr>
          <a:xfrm flipH="1" flipV="1">
            <a:off x="6688973" y="1797721"/>
            <a:ext cx="298960" cy="487999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Diagrama de flujo: proceso 58">
            <a:extLst>
              <a:ext uri="{FF2B5EF4-FFF2-40B4-BE49-F238E27FC236}">
                <a16:creationId xmlns:a16="http://schemas.microsoft.com/office/drawing/2014/main" id="{22F00915-FC76-47A4-A0CE-621468DFA075}"/>
              </a:ext>
            </a:extLst>
          </p:cNvPr>
          <p:cNvSpPr/>
          <p:nvPr/>
        </p:nvSpPr>
        <p:spPr>
          <a:xfrm>
            <a:off x="10105413" y="2187396"/>
            <a:ext cx="1568924" cy="1623886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chemeClr val="tx1"/>
                </a:solidFill>
                <a:latin typeface="Euphemia"/>
              </a:rPr>
              <a:t> Componente 5: Atención integral a las solicitudes de apoyo, gestoría y participación de la población indígena</a:t>
            </a:r>
          </a:p>
        </p:txBody>
      </p: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D3881683-0C05-49C9-A804-272492C85A7F}"/>
              </a:ext>
            </a:extLst>
          </p:cNvPr>
          <p:cNvCxnSpPr>
            <a:cxnSpLocks/>
            <a:stCxn id="59" idx="0"/>
          </p:cNvCxnSpPr>
          <p:nvPr/>
        </p:nvCxnSpPr>
        <p:spPr>
          <a:xfrm flipH="1" flipV="1">
            <a:off x="6688973" y="1797721"/>
            <a:ext cx="4200902" cy="389675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AAF53B4F-ADFC-4E80-9051-87E731F31C21}"/>
              </a:ext>
            </a:extLst>
          </p:cNvPr>
          <p:cNvCxnSpPr>
            <a:cxnSpLocks/>
          </p:cNvCxnSpPr>
          <p:nvPr/>
        </p:nvCxnSpPr>
        <p:spPr>
          <a:xfrm>
            <a:off x="5759325" y="3887151"/>
            <a:ext cx="3914275" cy="1181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Diagrama de flujo: proceso 30">
            <a:extLst>
              <a:ext uri="{FF2B5EF4-FFF2-40B4-BE49-F238E27FC236}">
                <a16:creationId xmlns:a16="http://schemas.microsoft.com/office/drawing/2014/main" id="{BD29C639-ED41-4BD9-BBAE-DD582527B94F}"/>
              </a:ext>
            </a:extLst>
          </p:cNvPr>
          <p:cNvSpPr/>
          <p:nvPr/>
        </p:nvSpPr>
        <p:spPr>
          <a:xfrm>
            <a:off x="5908028" y="4953802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2.4 Promover la detección temprana de cáncer de mama</a:t>
            </a:r>
          </a:p>
        </p:txBody>
      </p:sp>
      <p:cxnSp>
        <p:nvCxnSpPr>
          <p:cNvPr id="66" name="Conector recto 65">
            <a:extLst>
              <a:ext uri="{FF2B5EF4-FFF2-40B4-BE49-F238E27FC236}">
                <a16:creationId xmlns:a16="http://schemas.microsoft.com/office/drawing/2014/main" id="{B1EDCFF8-D3BB-4677-9608-5565132A793C}"/>
              </a:ext>
            </a:extLst>
          </p:cNvPr>
          <p:cNvCxnSpPr>
            <a:cxnSpLocks/>
            <a:stCxn id="85" idx="3"/>
            <a:endCxn id="65" idx="1"/>
          </p:cNvCxnSpPr>
          <p:nvPr/>
        </p:nvCxnSpPr>
        <p:spPr>
          <a:xfrm>
            <a:off x="5608753" y="5310952"/>
            <a:ext cx="29927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id="{C5EABC1C-BC51-4736-91DE-AAF3BE094E97}"/>
              </a:ext>
            </a:extLst>
          </p:cNvPr>
          <p:cNvCxnSpPr>
            <a:cxnSpLocks/>
            <a:stCxn id="44" idx="3"/>
            <a:endCxn id="83" idx="1"/>
          </p:cNvCxnSpPr>
          <p:nvPr/>
        </p:nvCxnSpPr>
        <p:spPr>
          <a:xfrm>
            <a:off x="5590630" y="4325120"/>
            <a:ext cx="31739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9AC6079F-F8D3-434A-81FC-B8A1E64DDAA3}"/>
              </a:ext>
            </a:extLst>
          </p:cNvPr>
          <p:cNvCxnSpPr>
            <a:cxnSpLocks/>
          </p:cNvCxnSpPr>
          <p:nvPr/>
        </p:nvCxnSpPr>
        <p:spPr>
          <a:xfrm flipV="1">
            <a:off x="5748861" y="3571392"/>
            <a:ext cx="935" cy="27648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76B5CC47-4BDB-479E-B5DC-BEF12C486EAC}"/>
              </a:ext>
            </a:extLst>
          </p:cNvPr>
          <p:cNvCxnSpPr>
            <a:cxnSpLocks/>
            <a:endCxn id="84" idx="1"/>
          </p:cNvCxnSpPr>
          <p:nvPr/>
        </p:nvCxnSpPr>
        <p:spPr>
          <a:xfrm>
            <a:off x="5745058" y="6296784"/>
            <a:ext cx="162970" cy="188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6594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83" grpId="0" animBg="1"/>
      <p:bldP spid="84" grpId="0" animBg="1"/>
      <p:bldP spid="85" grpId="0" animBg="1"/>
      <p:bldP spid="95" grpId="0" animBg="1"/>
      <p:bldP spid="96" grpId="0" animBg="1"/>
      <p:bldP spid="97" grpId="0" animBg="1"/>
      <p:bldP spid="100" grpId="0" animBg="1"/>
      <p:bldP spid="39" grpId="0" animBg="1"/>
      <p:bldP spid="40" grpId="0" animBg="1"/>
      <p:bldP spid="41" grpId="0" animBg="1"/>
      <p:bldP spid="45" grpId="0" animBg="1"/>
      <p:bldP spid="38" grpId="0" animBg="1"/>
      <p:bldP spid="46" grpId="0" animBg="1"/>
      <p:bldP spid="49" grpId="0" animBg="1"/>
      <p:bldP spid="52" grpId="0" animBg="1"/>
      <p:bldP spid="54" grpId="0" animBg="1"/>
      <p:bldP spid="59" grpId="0" animBg="1"/>
      <p:bldP spid="6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iagrama de flujo: proceso 30">
            <a:extLst>
              <a:ext uri="{FF2B5EF4-FFF2-40B4-BE49-F238E27FC236}">
                <a16:creationId xmlns:a16="http://schemas.microsoft.com/office/drawing/2014/main" id="{92858A94-BAFA-4A6C-94EC-59750C992C20}"/>
              </a:ext>
            </a:extLst>
          </p:cNvPr>
          <p:cNvSpPr/>
          <p:nvPr/>
        </p:nvSpPr>
        <p:spPr>
          <a:xfrm>
            <a:off x="3903034" y="4955684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3.2 Concientizar en el tema de embarazo adolescente</a:t>
            </a:r>
          </a:p>
        </p:txBody>
      </p: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id="{191414CC-0340-42EF-9804-EE34D97DC4EF}"/>
              </a:ext>
            </a:extLst>
          </p:cNvPr>
          <p:cNvSpPr/>
          <p:nvPr/>
        </p:nvSpPr>
        <p:spPr>
          <a:xfrm>
            <a:off x="3903034" y="5941516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3.4 Concientizar en el tema del suicidio</a:t>
            </a:r>
          </a:p>
        </p:txBody>
      </p:sp>
      <p:sp>
        <p:nvSpPr>
          <p:cNvPr id="63" name="Diagrama de flujo: proceso 30">
            <a:extLst>
              <a:ext uri="{FF2B5EF4-FFF2-40B4-BE49-F238E27FC236}">
                <a16:creationId xmlns:a16="http://schemas.microsoft.com/office/drawing/2014/main" id="{499B79E3-2D1F-4D0C-AE1F-7804A474E653}"/>
              </a:ext>
            </a:extLst>
          </p:cNvPr>
          <p:cNvSpPr/>
          <p:nvPr/>
        </p:nvSpPr>
        <p:spPr>
          <a:xfrm>
            <a:off x="3903034" y="3969852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3.4 Concientizar en el tema de autoestima</a:t>
            </a:r>
          </a:p>
        </p:txBody>
      </p:sp>
      <p:sp>
        <p:nvSpPr>
          <p:cNvPr id="83" name="Diagrama de flujo: proceso 30">
            <a:extLst>
              <a:ext uri="{FF2B5EF4-FFF2-40B4-BE49-F238E27FC236}">
                <a16:creationId xmlns:a16="http://schemas.microsoft.com/office/drawing/2014/main" id="{D266A1D6-8456-48F4-AC87-2A44A7439C5F}"/>
              </a:ext>
            </a:extLst>
          </p:cNvPr>
          <p:cNvSpPr/>
          <p:nvPr/>
        </p:nvSpPr>
        <p:spPr>
          <a:xfrm>
            <a:off x="5908028" y="4961516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3.5 Fomentar actividades culturales</a:t>
            </a:r>
          </a:p>
        </p:txBody>
      </p:sp>
      <p:sp>
        <p:nvSpPr>
          <p:cNvPr id="85" name="Diagrama de flujo: proceso 30">
            <a:extLst>
              <a:ext uri="{FF2B5EF4-FFF2-40B4-BE49-F238E27FC236}">
                <a16:creationId xmlns:a16="http://schemas.microsoft.com/office/drawing/2014/main" id="{1943D302-22D9-4BDE-8236-468B05315E4D}"/>
              </a:ext>
            </a:extLst>
          </p:cNvPr>
          <p:cNvSpPr/>
          <p:nvPr/>
        </p:nvSpPr>
        <p:spPr>
          <a:xfrm>
            <a:off x="5908028" y="3969852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3.4 Concientizar en el tema de violencia en el noviazgo</a:t>
            </a:r>
          </a:p>
        </p:txBody>
      </p:sp>
      <p:sp>
        <p:nvSpPr>
          <p:cNvPr id="95" name="Diagrama de flujo: proceso 30">
            <a:extLst>
              <a:ext uri="{FF2B5EF4-FFF2-40B4-BE49-F238E27FC236}">
                <a16:creationId xmlns:a16="http://schemas.microsoft.com/office/drawing/2014/main" id="{0B10D147-0111-4E2D-81A2-2220C176CCA6}"/>
              </a:ext>
            </a:extLst>
          </p:cNvPr>
          <p:cNvSpPr/>
          <p:nvPr/>
        </p:nvSpPr>
        <p:spPr>
          <a:xfrm>
            <a:off x="7945924" y="3969852"/>
            <a:ext cx="1705719" cy="711939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3.7 Fomentar el deporte</a:t>
            </a:r>
          </a:p>
        </p:txBody>
      </p:sp>
      <p:sp>
        <p:nvSpPr>
          <p:cNvPr id="96" name="Diagrama de flujo: proceso 30">
            <a:extLst>
              <a:ext uri="{FF2B5EF4-FFF2-40B4-BE49-F238E27FC236}">
                <a16:creationId xmlns:a16="http://schemas.microsoft.com/office/drawing/2014/main" id="{E79E27AE-589C-4695-845B-1C0D66F47735}"/>
              </a:ext>
            </a:extLst>
          </p:cNvPr>
          <p:cNvSpPr/>
          <p:nvPr/>
        </p:nvSpPr>
        <p:spPr>
          <a:xfrm>
            <a:off x="7947820" y="4963877"/>
            <a:ext cx="1872454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3.8 Promover el rescate de áreas verdes para espacios deportivos</a:t>
            </a:r>
          </a:p>
        </p:txBody>
      </p:sp>
      <p:sp>
        <p:nvSpPr>
          <p:cNvPr id="97" name="Diagrama de flujo: proceso 30">
            <a:extLst>
              <a:ext uri="{FF2B5EF4-FFF2-40B4-BE49-F238E27FC236}">
                <a16:creationId xmlns:a16="http://schemas.microsoft.com/office/drawing/2014/main" id="{A0EF8310-DE77-4283-8F1D-EA6E3B781D49}"/>
              </a:ext>
            </a:extLst>
          </p:cNvPr>
          <p:cNvSpPr/>
          <p:nvPr/>
        </p:nvSpPr>
        <p:spPr>
          <a:xfrm>
            <a:off x="7945924" y="5936821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3.9 Celebrar el día internacional de la juventud</a:t>
            </a:r>
          </a:p>
        </p:txBody>
      </p:sp>
      <p:sp>
        <p:nvSpPr>
          <p:cNvPr id="35" name="Diagrama de flujo: proceso 34">
            <a:extLst>
              <a:ext uri="{FF2B5EF4-FFF2-40B4-BE49-F238E27FC236}">
                <a16:creationId xmlns:a16="http://schemas.microsoft.com/office/drawing/2014/main" id="{CAAD3AF2-2A5D-45F6-A740-D05F92D01FDC}"/>
              </a:ext>
            </a:extLst>
          </p:cNvPr>
          <p:cNvSpPr/>
          <p:nvPr/>
        </p:nvSpPr>
        <p:spPr>
          <a:xfrm rot="16200000">
            <a:off x="-431235" y="4897368"/>
            <a:ext cx="2817240" cy="69026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36" name="Diagrama de flujo: proceso 35">
            <a:extLst>
              <a:ext uri="{FF2B5EF4-FFF2-40B4-BE49-F238E27FC236}">
                <a16:creationId xmlns:a16="http://schemas.microsoft.com/office/drawing/2014/main" id="{368029B0-CCA4-4BE9-9FF4-F19F0A9E071B}"/>
              </a:ext>
            </a:extLst>
          </p:cNvPr>
          <p:cNvSpPr/>
          <p:nvPr/>
        </p:nvSpPr>
        <p:spPr>
          <a:xfrm>
            <a:off x="1660276" y="1171602"/>
            <a:ext cx="9918235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Propósito: La población de grupos vulnerables de Guaymas reciben apoyos para su desarrollo, bienestar y progreso</a:t>
            </a:r>
          </a:p>
        </p:txBody>
      </p:sp>
      <p:sp>
        <p:nvSpPr>
          <p:cNvPr id="39" name="Diagrama de flujo: proceso 38">
            <a:extLst>
              <a:ext uri="{FF2B5EF4-FFF2-40B4-BE49-F238E27FC236}">
                <a16:creationId xmlns:a16="http://schemas.microsoft.com/office/drawing/2014/main" id="{9EC52D5C-90FC-4972-82D9-CB044C86B12C}"/>
              </a:ext>
            </a:extLst>
          </p:cNvPr>
          <p:cNvSpPr/>
          <p:nvPr/>
        </p:nvSpPr>
        <p:spPr>
          <a:xfrm rot="16200000">
            <a:off x="493269" y="1136243"/>
            <a:ext cx="12044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0" name="Diagrama de flujo: proceso 39">
            <a:extLst>
              <a:ext uri="{FF2B5EF4-FFF2-40B4-BE49-F238E27FC236}">
                <a16:creationId xmlns:a16="http://schemas.microsoft.com/office/drawing/2014/main" id="{723EC1C7-D998-4A48-88C4-CF7138F0A203}"/>
              </a:ext>
            </a:extLst>
          </p:cNvPr>
          <p:cNvSpPr/>
          <p:nvPr/>
        </p:nvSpPr>
        <p:spPr>
          <a:xfrm rot="16200000">
            <a:off x="455228" y="2689573"/>
            <a:ext cx="1280562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466E7081-7F84-4CB8-A0D1-A29F2863F810}"/>
              </a:ext>
            </a:extLst>
          </p:cNvPr>
          <p:cNvSpPr/>
          <p:nvPr/>
        </p:nvSpPr>
        <p:spPr>
          <a:xfrm>
            <a:off x="3187206" y="337299"/>
            <a:ext cx="70226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027 – TRANSFORMACIÓN SOCIAL - 2021</a:t>
            </a:r>
          </a:p>
        </p:txBody>
      </p:sp>
      <p:sp>
        <p:nvSpPr>
          <p:cNvPr id="47" name="Diagrama de flujo: proceso 30">
            <a:extLst>
              <a:ext uri="{FF2B5EF4-FFF2-40B4-BE49-F238E27FC236}">
                <a16:creationId xmlns:a16="http://schemas.microsoft.com/office/drawing/2014/main" id="{482ED564-D019-4888-A706-FFE4B3E0DF01}"/>
              </a:ext>
            </a:extLst>
          </p:cNvPr>
          <p:cNvSpPr/>
          <p:nvPr/>
        </p:nvSpPr>
        <p:spPr>
          <a:xfrm>
            <a:off x="4126856" y="2272961"/>
            <a:ext cx="1799295" cy="1289387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Otorgar apoyos a la mujer para promover su desarrollo integral</a:t>
            </a:r>
          </a:p>
        </p:txBody>
      </p: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CF275F07-E605-4B2C-BCC9-4B18A9E11A0C}"/>
              </a:ext>
            </a:extLst>
          </p:cNvPr>
          <p:cNvCxnSpPr>
            <a:cxnSpLocks/>
            <a:stCxn id="47" idx="0"/>
          </p:cNvCxnSpPr>
          <p:nvPr/>
        </p:nvCxnSpPr>
        <p:spPr>
          <a:xfrm flipV="1">
            <a:off x="5026504" y="1797721"/>
            <a:ext cx="1662469" cy="475240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Diagrama de flujo: proceso 52">
            <a:extLst>
              <a:ext uri="{FF2B5EF4-FFF2-40B4-BE49-F238E27FC236}">
                <a16:creationId xmlns:a16="http://schemas.microsoft.com/office/drawing/2014/main" id="{266EB500-88E3-42F9-8E06-7EFBE165AC8F}"/>
              </a:ext>
            </a:extLst>
          </p:cNvPr>
          <p:cNvSpPr/>
          <p:nvPr/>
        </p:nvSpPr>
        <p:spPr>
          <a:xfrm>
            <a:off x="1660277" y="2272962"/>
            <a:ext cx="2219842" cy="1291199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Otorgar servicios básicos de salud y de prevención de enfermedades </a:t>
            </a:r>
          </a:p>
        </p:txBody>
      </p: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7CFE17E1-E181-4633-8DF7-0194844D3AF2}"/>
              </a:ext>
            </a:extLst>
          </p:cNvPr>
          <p:cNvCxnSpPr>
            <a:cxnSpLocks/>
            <a:stCxn id="53" idx="0"/>
          </p:cNvCxnSpPr>
          <p:nvPr/>
        </p:nvCxnSpPr>
        <p:spPr>
          <a:xfrm flipV="1">
            <a:off x="2770198" y="1797721"/>
            <a:ext cx="3918775" cy="475241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Diagrama de flujo: proceso 30">
            <a:extLst>
              <a:ext uri="{FF2B5EF4-FFF2-40B4-BE49-F238E27FC236}">
                <a16:creationId xmlns:a16="http://schemas.microsoft.com/office/drawing/2014/main" id="{DC4198FF-C235-47A1-949C-E6B15600C598}"/>
              </a:ext>
            </a:extLst>
          </p:cNvPr>
          <p:cNvSpPr/>
          <p:nvPr/>
        </p:nvSpPr>
        <p:spPr>
          <a:xfrm>
            <a:off x="8041470" y="2187396"/>
            <a:ext cx="1705719" cy="1623886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4. Implementar un programa de gestión que coordine las acciones municipales y federales de transformación social</a:t>
            </a:r>
          </a:p>
        </p:txBody>
      </p: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5953BDF1-0D63-47FE-A1DF-9279C9DA5E6C}"/>
              </a:ext>
            </a:extLst>
          </p:cNvPr>
          <p:cNvCxnSpPr>
            <a:cxnSpLocks/>
            <a:stCxn id="55" idx="0"/>
          </p:cNvCxnSpPr>
          <p:nvPr/>
        </p:nvCxnSpPr>
        <p:spPr>
          <a:xfrm flipH="1" flipV="1">
            <a:off x="6688973" y="1797721"/>
            <a:ext cx="2205357" cy="389675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Diagrama de flujo: proceso 30">
            <a:extLst>
              <a:ext uri="{FF2B5EF4-FFF2-40B4-BE49-F238E27FC236}">
                <a16:creationId xmlns:a16="http://schemas.microsoft.com/office/drawing/2014/main" id="{12B7BFAE-A2C4-43C0-B9FC-767EE721FE60}"/>
              </a:ext>
            </a:extLst>
          </p:cNvPr>
          <p:cNvSpPr/>
          <p:nvPr/>
        </p:nvSpPr>
        <p:spPr>
          <a:xfrm>
            <a:off x="6172888" y="2285720"/>
            <a:ext cx="1630090" cy="1283801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3. Otorgar a los jóvenes los apoyos para fomentar su desarrollo integral</a:t>
            </a:r>
          </a:p>
        </p:txBody>
      </p:sp>
      <p:cxnSp>
        <p:nvCxnSpPr>
          <p:cNvPr id="64" name="Conector recto de flecha 63">
            <a:extLst>
              <a:ext uri="{FF2B5EF4-FFF2-40B4-BE49-F238E27FC236}">
                <a16:creationId xmlns:a16="http://schemas.microsoft.com/office/drawing/2014/main" id="{5ACA02F8-E813-41E6-A79B-3A9CEA6AD972}"/>
              </a:ext>
            </a:extLst>
          </p:cNvPr>
          <p:cNvCxnSpPr>
            <a:cxnSpLocks/>
            <a:stCxn id="59" idx="0"/>
          </p:cNvCxnSpPr>
          <p:nvPr/>
        </p:nvCxnSpPr>
        <p:spPr>
          <a:xfrm flipH="1" flipV="1">
            <a:off x="6688973" y="1797721"/>
            <a:ext cx="298960" cy="487999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Diagrama de flujo: proceso 64">
            <a:extLst>
              <a:ext uri="{FF2B5EF4-FFF2-40B4-BE49-F238E27FC236}">
                <a16:creationId xmlns:a16="http://schemas.microsoft.com/office/drawing/2014/main" id="{A479B814-927A-4573-BDD2-6FB56B49CEF1}"/>
              </a:ext>
            </a:extLst>
          </p:cNvPr>
          <p:cNvSpPr/>
          <p:nvPr/>
        </p:nvSpPr>
        <p:spPr>
          <a:xfrm>
            <a:off x="10105413" y="2187396"/>
            <a:ext cx="1568924" cy="1623886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chemeClr val="tx1"/>
                </a:solidFill>
                <a:latin typeface="Euphemia"/>
              </a:rPr>
              <a:t> Componente 5: Atención integral a las solicitudes de apoyo, gestoría y participación de la población indígena</a:t>
            </a:r>
          </a:p>
        </p:txBody>
      </p:sp>
      <p:cxnSp>
        <p:nvCxnSpPr>
          <p:cNvPr id="66" name="Conector recto de flecha 65">
            <a:extLst>
              <a:ext uri="{FF2B5EF4-FFF2-40B4-BE49-F238E27FC236}">
                <a16:creationId xmlns:a16="http://schemas.microsoft.com/office/drawing/2014/main" id="{BEC3CE36-F68B-42B2-85F6-C677BACD17C7}"/>
              </a:ext>
            </a:extLst>
          </p:cNvPr>
          <p:cNvCxnSpPr>
            <a:cxnSpLocks/>
            <a:stCxn id="65" idx="0"/>
          </p:cNvCxnSpPr>
          <p:nvPr/>
        </p:nvCxnSpPr>
        <p:spPr>
          <a:xfrm flipH="1" flipV="1">
            <a:off x="6688973" y="1797721"/>
            <a:ext cx="4200902" cy="389675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68">
            <a:extLst>
              <a:ext uri="{FF2B5EF4-FFF2-40B4-BE49-F238E27FC236}">
                <a16:creationId xmlns:a16="http://schemas.microsoft.com/office/drawing/2014/main" id="{E7CDB3CA-F12F-47CF-9751-B1B4CB809A45}"/>
              </a:ext>
            </a:extLst>
          </p:cNvPr>
          <p:cNvCxnSpPr>
            <a:cxnSpLocks/>
          </p:cNvCxnSpPr>
          <p:nvPr/>
        </p:nvCxnSpPr>
        <p:spPr>
          <a:xfrm flipV="1">
            <a:off x="7724775" y="3569522"/>
            <a:ext cx="0" cy="272726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id="{9CFAFBA7-CFDF-4AB6-8DE7-DEB405B2E30B}"/>
              </a:ext>
            </a:extLst>
          </p:cNvPr>
          <p:cNvCxnSpPr>
            <a:cxnSpLocks/>
          </p:cNvCxnSpPr>
          <p:nvPr/>
        </p:nvCxnSpPr>
        <p:spPr>
          <a:xfrm flipV="1">
            <a:off x="5753100" y="3811282"/>
            <a:ext cx="0" cy="248550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163270D2-A78B-423A-A6C8-FC97A4DC3E79}"/>
              </a:ext>
            </a:extLst>
          </p:cNvPr>
          <p:cNvCxnSpPr>
            <a:cxnSpLocks/>
          </p:cNvCxnSpPr>
          <p:nvPr/>
        </p:nvCxnSpPr>
        <p:spPr>
          <a:xfrm flipH="1">
            <a:off x="5753100" y="3811282"/>
            <a:ext cx="197167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83225E9F-3F90-445A-8103-817221356E27}"/>
              </a:ext>
            </a:extLst>
          </p:cNvPr>
          <p:cNvCxnSpPr>
            <a:cxnSpLocks/>
            <a:stCxn id="63" idx="3"/>
            <a:endCxn id="85" idx="1"/>
          </p:cNvCxnSpPr>
          <p:nvPr/>
        </p:nvCxnSpPr>
        <p:spPr>
          <a:xfrm>
            <a:off x="5608753" y="4327002"/>
            <a:ext cx="29927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72">
            <a:extLst>
              <a:ext uri="{FF2B5EF4-FFF2-40B4-BE49-F238E27FC236}">
                <a16:creationId xmlns:a16="http://schemas.microsoft.com/office/drawing/2014/main" id="{9711CDEE-56CE-4199-9917-32D2E936248E}"/>
              </a:ext>
            </a:extLst>
          </p:cNvPr>
          <p:cNvCxnSpPr>
            <a:cxnSpLocks/>
            <a:stCxn id="83" idx="1"/>
            <a:endCxn id="33" idx="3"/>
          </p:cNvCxnSpPr>
          <p:nvPr/>
        </p:nvCxnSpPr>
        <p:spPr>
          <a:xfrm flipH="1" flipV="1">
            <a:off x="5608753" y="5312834"/>
            <a:ext cx="299275" cy="58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48FD125B-F539-411C-ABF3-3F50CF7717C3}"/>
              </a:ext>
            </a:extLst>
          </p:cNvPr>
          <p:cNvCxnSpPr>
            <a:cxnSpLocks/>
            <a:endCxn id="44" idx="3"/>
          </p:cNvCxnSpPr>
          <p:nvPr/>
        </p:nvCxnSpPr>
        <p:spPr>
          <a:xfrm flipH="1">
            <a:off x="5608753" y="6298666"/>
            <a:ext cx="29927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74">
            <a:extLst>
              <a:ext uri="{FF2B5EF4-FFF2-40B4-BE49-F238E27FC236}">
                <a16:creationId xmlns:a16="http://schemas.microsoft.com/office/drawing/2014/main" id="{655ECFE4-A5B7-46EA-8A9E-3FBEE3F10A9D}"/>
              </a:ext>
            </a:extLst>
          </p:cNvPr>
          <p:cNvCxnSpPr>
            <a:cxnSpLocks/>
            <a:stCxn id="95" idx="1"/>
            <a:endCxn id="85" idx="3"/>
          </p:cNvCxnSpPr>
          <p:nvPr/>
        </p:nvCxnSpPr>
        <p:spPr>
          <a:xfrm flipH="1">
            <a:off x="7613747" y="4325822"/>
            <a:ext cx="332177" cy="11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75">
            <a:extLst>
              <a:ext uri="{FF2B5EF4-FFF2-40B4-BE49-F238E27FC236}">
                <a16:creationId xmlns:a16="http://schemas.microsoft.com/office/drawing/2014/main" id="{76A1C6DD-B416-486C-A4AE-F0DD8A255B3C}"/>
              </a:ext>
            </a:extLst>
          </p:cNvPr>
          <p:cNvCxnSpPr>
            <a:cxnSpLocks/>
            <a:stCxn id="83" idx="3"/>
            <a:endCxn id="96" idx="1"/>
          </p:cNvCxnSpPr>
          <p:nvPr/>
        </p:nvCxnSpPr>
        <p:spPr>
          <a:xfrm>
            <a:off x="7613747" y="5318666"/>
            <a:ext cx="334073" cy="23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Diagrama de flujo: proceso 30">
            <a:extLst>
              <a:ext uri="{FF2B5EF4-FFF2-40B4-BE49-F238E27FC236}">
                <a16:creationId xmlns:a16="http://schemas.microsoft.com/office/drawing/2014/main" id="{939598AE-F1A2-4B16-A458-0CC239B9C0A8}"/>
              </a:ext>
            </a:extLst>
          </p:cNvPr>
          <p:cNvSpPr/>
          <p:nvPr/>
        </p:nvSpPr>
        <p:spPr>
          <a:xfrm>
            <a:off x="5907040" y="5947348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3.6 </a:t>
            </a:r>
          </a:p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Celebrar el Día del estudiante</a:t>
            </a:r>
          </a:p>
        </p:txBody>
      </p:sp>
      <p:cxnSp>
        <p:nvCxnSpPr>
          <p:cNvPr id="82" name="Conector recto 81">
            <a:extLst>
              <a:ext uri="{FF2B5EF4-FFF2-40B4-BE49-F238E27FC236}">
                <a16:creationId xmlns:a16="http://schemas.microsoft.com/office/drawing/2014/main" id="{521A6E7C-8B0F-4E0E-B0FE-4D441775AB7B}"/>
              </a:ext>
            </a:extLst>
          </p:cNvPr>
          <p:cNvCxnSpPr>
            <a:cxnSpLocks/>
            <a:stCxn id="77" idx="3"/>
            <a:endCxn id="97" idx="1"/>
          </p:cNvCxnSpPr>
          <p:nvPr/>
        </p:nvCxnSpPr>
        <p:spPr>
          <a:xfrm flipV="1">
            <a:off x="7612759" y="6293971"/>
            <a:ext cx="333165" cy="105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3932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44" grpId="0" animBg="1"/>
      <p:bldP spid="63" grpId="0" animBg="1"/>
      <p:bldP spid="83" grpId="0" animBg="1"/>
      <p:bldP spid="85" grpId="0" animBg="1"/>
      <p:bldP spid="95" grpId="0" animBg="1"/>
      <p:bldP spid="96" grpId="0" animBg="1"/>
      <p:bldP spid="97" grpId="0" animBg="1"/>
      <p:bldP spid="35" grpId="0" animBg="1"/>
      <p:bldP spid="36" grpId="0" animBg="1"/>
      <p:bldP spid="39" grpId="0" animBg="1"/>
      <p:bldP spid="40" grpId="0" animBg="1"/>
      <p:bldP spid="38" grpId="0" animBg="1"/>
      <p:bldP spid="47" grpId="0" animBg="1"/>
      <p:bldP spid="53" grpId="0" animBg="1"/>
      <p:bldP spid="55" grpId="0" animBg="1"/>
      <p:bldP spid="59" grpId="0" animBg="1"/>
      <p:bldP spid="65" grpId="0" animBg="1"/>
      <p:bldP spid="7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iagrama de flujo: proceso 19">
            <a:extLst>
              <a:ext uri="{FF2B5EF4-FFF2-40B4-BE49-F238E27FC236}">
                <a16:creationId xmlns:a16="http://schemas.microsoft.com/office/drawing/2014/main" id="{EB50B279-E696-49B4-8746-59B5586BCE96}"/>
              </a:ext>
            </a:extLst>
          </p:cNvPr>
          <p:cNvSpPr/>
          <p:nvPr/>
        </p:nvSpPr>
        <p:spPr>
          <a:xfrm>
            <a:off x="1660276" y="1171602"/>
            <a:ext cx="9918235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Propósito: La población de grupos vulnerables de Guaymas reciben apoyos para su desarrollo, bienestar y progreso</a:t>
            </a:r>
          </a:p>
        </p:txBody>
      </p:sp>
      <p:sp>
        <p:nvSpPr>
          <p:cNvPr id="33" name="Diagrama de flujo: proceso 30">
            <a:extLst>
              <a:ext uri="{FF2B5EF4-FFF2-40B4-BE49-F238E27FC236}">
                <a16:creationId xmlns:a16="http://schemas.microsoft.com/office/drawing/2014/main" id="{92858A94-BAFA-4A6C-94EC-59750C992C20}"/>
              </a:ext>
            </a:extLst>
          </p:cNvPr>
          <p:cNvSpPr/>
          <p:nvPr/>
        </p:nvSpPr>
        <p:spPr>
          <a:xfrm>
            <a:off x="2379889" y="4949752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4.2 Dar seguimiento al programa adulto mayor 68 y más</a:t>
            </a:r>
          </a:p>
        </p:txBody>
      </p:sp>
      <p:sp>
        <p:nvSpPr>
          <p:cNvPr id="44" name="Diagrama de flujo: proceso 30">
            <a:extLst>
              <a:ext uri="{FF2B5EF4-FFF2-40B4-BE49-F238E27FC236}">
                <a16:creationId xmlns:a16="http://schemas.microsoft.com/office/drawing/2014/main" id="{191414CC-0340-42EF-9804-EE34D97DC4EF}"/>
              </a:ext>
            </a:extLst>
          </p:cNvPr>
          <p:cNvSpPr/>
          <p:nvPr/>
        </p:nvSpPr>
        <p:spPr>
          <a:xfrm>
            <a:off x="2379889" y="5935584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4.3 Dar seguimiento al programa de becas “Benito Juárez”</a:t>
            </a:r>
          </a:p>
        </p:txBody>
      </p:sp>
      <p:sp>
        <p:nvSpPr>
          <p:cNvPr id="63" name="Diagrama de flujo: proceso 30">
            <a:extLst>
              <a:ext uri="{FF2B5EF4-FFF2-40B4-BE49-F238E27FC236}">
                <a16:creationId xmlns:a16="http://schemas.microsoft.com/office/drawing/2014/main" id="{499B79E3-2D1F-4D0C-AE1F-7804A474E653}"/>
              </a:ext>
            </a:extLst>
          </p:cNvPr>
          <p:cNvSpPr/>
          <p:nvPr/>
        </p:nvSpPr>
        <p:spPr>
          <a:xfrm>
            <a:off x="2379889" y="3963920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4.1 Recibir y atender solicitudes par programas de apoyo</a:t>
            </a:r>
          </a:p>
        </p:txBody>
      </p:sp>
      <p:sp>
        <p:nvSpPr>
          <p:cNvPr id="83" name="Diagrama de flujo: proceso 30">
            <a:extLst>
              <a:ext uri="{FF2B5EF4-FFF2-40B4-BE49-F238E27FC236}">
                <a16:creationId xmlns:a16="http://schemas.microsoft.com/office/drawing/2014/main" id="{D266A1D6-8456-48F4-AC87-2A44A7439C5F}"/>
              </a:ext>
            </a:extLst>
          </p:cNvPr>
          <p:cNvSpPr/>
          <p:nvPr/>
        </p:nvSpPr>
        <p:spPr>
          <a:xfrm>
            <a:off x="4384883" y="4949752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4.5 Atender a la población con apoyos de asistencia social</a:t>
            </a:r>
          </a:p>
        </p:txBody>
      </p:sp>
      <p:sp>
        <p:nvSpPr>
          <p:cNvPr id="84" name="Diagrama de flujo: proceso 30">
            <a:extLst>
              <a:ext uri="{FF2B5EF4-FFF2-40B4-BE49-F238E27FC236}">
                <a16:creationId xmlns:a16="http://schemas.microsoft.com/office/drawing/2014/main" id="{FF698863-D164-402B-9ADE-31900CA1B22C}"/>
              </a:ext>
            </a:extLst>
          </p:cNvPr>
          <p:cNvSpPr/>
          <p:nvPr/>
        </p:nvSpPr>
        <p:spPr>
          <a:xfrm>
            <a:off x="4384883" y="5935584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4.6 Celebrar el día del niño y las posadas</a:t>
            </a:r>
          </a:p>
        </p:txBody>
      </p:sp>
      <p:sp>
        <p:nvSpPr>
          <p:cNvPr id="85" name="Diagrama de flujo: proceso 30">
            <a:extLst>
              <a:ext uri="{FF2B5EF4-FFF2-40B4-BE49-F238E27FC236}">
                <a16:creationId xmlns:a16="http://schemas.microsoft.com/office/drawing/2014/main" id="{1943D302-22D9-4BDE-8236-468B05315E4D}"/>
              </a:ext>
            </a:extLst>
          </p:cNvPr>
          <p:cNvSpPr/>
          <p:nvPr/>
        </p:nvSpPr>
        <p:spPr>
          <a:xfrm>
            <a:off x="4384883" y="3963920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4.4 Implementar talleres de capacitación laboral</a:t>
            </a:r>
          </a:p>
        </p:txBody>
      </p:sp>
      <p:sp>
        <p:nvSpPr>
          <p:cNvPr id="95" name="Diagrama de flujo: proceso 30">
            <a:extLst>
              <a:ext uri="{FF2B5EF4-FFF2-40B4-BE49-F238E27FC236}">
                <a16:creationId xmlns:a16="http://schemas.microsoft.com/office/drawing/2014/main" id="{0B10D147-0111-4E2D-81A2-2220C176CCA6}"/>
              </a:ext>
            </a:extLst>
          </p:cNvPr>
          <p:cNvSpPr/>
          <p:nvPr/>
        </p:nvSpPr>
        <p:spPr>
          <a:xfrm>
            <a:off x="6313647" y="4947870"/>
            <a:ext cx="1705719" cy="799298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4.8 Promover la donación de artículos de higiene personal</a:t>
            </a:r>
          </a:p>
        </p:txBody>
      </p:sp>
      <p:sp>
        <p:nvSpPr>
          <p:cNvPr id="96" name="Diagrama de flujo: proceso 30">
            <a:extLst>
              <a:ext uri="{FF2B5EF4-FFF2-40B4-BE49-F238E27FC236}">
                <a16:creationId xmlns:a16="http://schemas.microsoft.com/office/drawing/2014/main" id="{E79E27AE-589C-4695-845B-1C0D66F47735}"/>
              </a:ext>
            </a:extLst>
          </p:cNvPr>
          <p:cNvSpPr/>
          <p:nvPr/>
        </p:nvSpPr>
        <p:spPr>
          <a:xfrm>
            <a:off x="6245789" y="5848704"/>
            <a:ext cx="1773578" cy="799298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4.9 Realizar jornadas familiares para promover los servicios de la dependencia</a:t>
            </a:r>
          </a:p>
        </p:txBody>
      </p:sp>
      <p:sp>
        <p:nvSpPr>
          <p:cNvPr id="97" name="Diagrama de flujo: proceso 30">
            <a:extLst>
              <a:ext uri="{FF2B5EF4-FFF2-40B4-BE49-F238E27FC236}">
                <a16:creationId xmlns:a16="http://schemas.microsoft.com/office/drawing/2014/main" id="{A0EF8310-DE77-4283-8F1D-EA6E3B781D49}"/>
              </a:ext>
            </a:extLst>
          </p:cNvPr>
          <p:cNvSpPr/>
          <p:nvPr/>
        </p:nvSpPr>
        <p:spPr>
          <a:xfrm>
            <a:off x="6313647" y="3962038"/>
            <a:ext cx="1705719" cy="71430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4.7 Atender a personas en situación de calle</a:t>
            </a:r>
          </a:p>
        </p:txBody>
      </p:sp>
      <p:cxnSp>
        <p:nvCxnSpPr>
          <p:cNvPr id="112" name="Conector: angular 111">
            <a:extLst>
              <a:ext uri="{FF2B5EF4-FFF2-40B4-BE49-F238E27FC236}">
                <a16:creationId xmlns:a16="http://schemas.microsoft.com/office/drawing/2014/main" id="{0119909A-3FE7-49EE-8B0F-C4950AAB7614}"/>
              </a:ext>
            </a:extLst>
          </p:cNvPr>
          <p:cNvCxnSpPr>
            <a:cxnSpLocks/>
            <a:endCxn id="96" idx="3"/>
          </p:cNvCxnSpPr>
          <p:nvPr/>
        </p:nvCxnSpPr>
        <p:spPr>
          <a:xfrm rot="5400000">
            <a:off x="6876613" y="4970702"/>
            <a:ext cx="2420406" cy="134897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Conector: angular 118">
            <a:extLst>
              <a:ext uri="{FF2B5EF4-FFF2-40B4-BE49-F238E27FC236}">
                <a16:creationId xmlns:a16="http://schemas.microsoft.com/office/drawing/2014/main" id="{475A6A31-DBEF-4202-99BC-A044A1E094C1}"/>
              </a:ext>
            </a:extLst>
          </p:cNvPr>
          <p:cNvCxnSpPr>
            <a:cxnSpLocks/>
            <a:endCxn id="95" idx="3"/>
          </p:cNvCxnSpPr>
          <p:nvPr/>
        </p:nvCxnSpPr>
        <p:spPr>
          <a:xfrm rot="5400000">
            <a:off x="7339251" y="4532512"/>
            <a:ext cx="1495122" cy="134892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ector: angular 120">
            <a:extLst>
              <a:ext uri="{FF2B5EF4-FFF2-40B4-BE49-F238E27FC236}">
                <a16:creationId xmlns:a16="http://schemas.microsoft.com/office/drawing/2014/main" id="{8BD155B1-A057-4FEF-8759-2B873BA4B5AB}"/>
              </a:ext>
            </a:extLst>
          </p:cNvPr>
          <p:cNvCxnSpPr>
            <a:cxnSpLocks/>
            <a:endCxn id="97" idx="3"/>
          </p:cNvCxnSpPr>
          <p:nvPr/>
        </p:nvCxnSpPr>
        <p:spPr>
          <a:xfrm rot="5400000">
            <a:off x="7979689" y="4144617"/>
            <a:ext cx="214249" cy="134893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: angular 40">
            <a:extLst>
              <a:ext uri="{FF2B5EF4-FFF2-40B4-BE49-F238E27FC236}">
                <a16:creationId xmlns:a16="http://schemas.microsoft.com/office/drawing/2014/main" id="{28728F38-6FD0-475D-B132-530B0584B3A3}"/>
              </a:ext>
            </a:extLst>
          </p:cNvPr>
          <p:cNvCxnSpPr>
            <a:cxnSpLocks/>
          </p:cNvCxnSpPr>
          <p:nvPr/>
        </p:nvCxnSpPr>
        <p:spPr>
          <a:xfrm rot="5400000">
            <a:off x="2921608" y="4991952"/>
            <a:ext cx="2462903" cy="13489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: angular 44">
            <a:extLst>
              <a:ext uri="{FF2B5EF4-FFF2-40B4-BE49-F238E27FC236}">
                <a16:creationId xmlns:a16="http://schemas.microsoft.com/office/drawing/2014/main" id="{8800AF07-C249-4139-945F-429CB14E9331}"/>
              </a:ext>
            </a:extLst>
          </p:cNvPr>
          <p:cNvCxnSpPr>
            <a:cxnSpLocks/>
          </p:cNvCxnSpPr>
          <p:nvPr/>
        </p:nvCxnSpPr>
        <p:spPr>
          <a:xfrm rot="16200000" flipH="1">
            <a:off x="3655690" y="4665948"/>
            <a:ext cx="1290206" cy="16818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: angular 45">
            <a:extLst>
              <a:ext uri="{FF2B5EF4-FFF2-40B4-BE49-F238E27FC236}">
                <a16:creationId xmlns:a16="http://schemas.microsoft.com/office/drawing/2014/main" id="{1AA43686-7F6A-4DAD-AFAB-2988AE2C1C9A}"/>
              </a:ext>
            </a:extLst>
          </p:cNvPr>
          <p:cNvCxnSpPr>
            <a:cxnSpLocks/>
            <a:endCxn id="85" idx="1"/>
          </p:cNvCxnSpPr>
          <p:nvPr/>
        </p:nvCxnSpPr>
        <p:spPr>
          <a:xfrm rot="16200000" flipH="1">
            <a:off x="4126343" y="4062530"/>
            <a:ext cx="359032" cy="158047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: angular 49">
            <a:extLst>
              <a:ext uri="{FF2B5EF4-FFF2-40B4-BE49-F238E27FC236}">
                <a16:creationId xmlns:a16="http://schemas.microsoft.com/office/drawing/2014/main" id="{3018C594-E632-42EA-9AD7-A6C00D7E23E0}"/>
              </a:ext>
            </a:extLst>
          </p:cNvPr>
          <p:cNvCxnSpPr>
            <a:cxnSpLocks/>
          </p:cNvCxnSpPr>
          <p:nvPr/>
        </p:nvCxnSpPr>
        <p:spPr>
          <a:xfrm rot="5400000">
            <a:off x="3405496" y="4532512"/>
            <a:ext cx="1495122" cy="134892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: angular 51">
            <a:extLst>
              <a:ext uri="{FF2B5EF4-FFF2-40B4-BE49-F238E27FC236}">
                <a16:creationId xmlns:a16="http://schemas.microsoft.com/office/drawing/2014/main" id="{661406E9-507B-422C-8071-59BCB59EA1FD}"/>
              </a:ext>
            </a:extLst>
          </p:cNvPr>
          <p:cNvCxnSpPr>
            <a:cxnSpLocks/>
            <a:stCxn id="63" idx="3"/>
          </p:cNvCxnSpPr>
          <p:nvPr/>
        </p:nvCxnSpPr>
        <p:spPr>
          <a:xfrm flipV="1">
            <a:off x="4085608" y="3962038"/>
            <a:ext cx="141228" cy="359032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: angular 59">
            <a:extLst>
              <a:ext uri="{FF2B5EF4-FFF2-40B4-BE49-F238E27FC236}">
                <a16:creationId xmlns:a16="http://schemas.microsoft.com/office/drawing/2014/main" id="{E0BED220-CE14-4657-BCC0-5A6468CDEB9F}"/>
              </a:ext>
            </a:extLst>
          </p:cNvPr>
          <p:cNvCxnSpPr>
            <a:cxnSpLocks/>
            <a:endCxn id="84" idx="1"/>
          </p:cNvCxnSpPr>
          <p:nvPr/>
        </p:nvCxnSpPr>
        <p:spPr>
          <a:xfrm rot="16200000" flipH="1">
            <a:off x="3102043" y="5009894"/>
            <a:ext cx="2407634" cy="158045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Diagrama de flujo: proceso 30">
            <a:extLst>
              <a:ext uri="{FF2B5EF4-FFF2-40B4-BE49-F238E27FC236}">
                <a16:creationId xmlns:a16="http://schemas.microsoft.com/office/drawing/2014/main" id="{AD5F3BF8-584F-4F10-B1FF-DE55890DB8DE}"/>
              </a:ext>
            </a:extLst>
          </p:cNvPr>
          <p:cNvSpPr/>
          <p:nvPr/>
        </p:nvSpPr>
        <p:spPr>
          <a:xfrm>
            <a:off x="8338926" y="5279534"/>
            <a:ext cx="1705719" cy="96882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4.11 Albergar a la población en contingencias meteorológicas</a:t>
            </a:r>
          </a:p>
        </p:txBody>
      </p:sp>
      <p:sp>
        <p:nvSpPr>
          <p:cNvPr id="54" name="Diagrama de flujo: proceso 30">
            <a:extLst>
              <a:ext uri="{FF2B5EF4-FFF2-40B4-BE49-F238E27FC236}">
                <a16:creationId xmlns:a16="http://schemas.microsoft.com/office/drawing/2014/main" id="{947A6D48-473B-47EC-B03A-58185F2812B7}"/>
              </a:ext>
            </a:extLst>
          </p:cNvPr>
          <p:cNvSpPr/>
          <p:nvPr/>
        </p:nvSpPr>
        <p:spPr>
          <a:xfrm>
            <a:off x="8338926" y="3969851"/>
            <a:ext cx="1705719" cy="1022827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4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4.10 Solventar necesidades de mantenimiento de centros de desarrollo comunitario</a:t>
            </a:r>
          </a:p>
        </p:txBody>
      </p:sp>
      <p:cxnSp>
        <p:nvCxnSpPr>
          <p:cNvPr id="65" name="Conector: angular 64">
            <a:extLst>
              <a:ext uri="{FF2B5EF4-FFF2-40B4-BE49-F238E27FC236}">
                <a16:creationId xmlns:a16="http://schemas.microsoft.com/office/drawing/2014/main" id="{8F1F6A3B-A5C3-4164-BE7B-DF2EE8957C0E}"/>
              </a:ext>
            </a:extLst>
          </p:cNvPr>
          <p:cNvCxnSpPr>
            <a:cxnSpLocks/>
          </p:cNvCxnSpPr>
          <p:nvPr/>
        </p:nvCxnSpPr>
        <p:spPr>
          <a:xfrm rot="16200000" flipH="1">
            <a:off x="9477747" y="4563507"/>
            <a:ext cx="1468351" cy="111536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: angular 65">
            <a:extLst>
              <a:ext uri="{FF2B5EF4-FFF2-40B4-BE49-F238E27FC236}">
                <a16:creationId xmlns:a16="http://schemas.microsoft.com/office/drawing/2014/main" id="{BE6EC3A6-EA3D-4DDD-8AE6-058BCD8CD823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034288" y="4091718"/>
            <a:ext cx="355268" cy="111535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: angular 66">
            <a:extLst>
              <a:ext uri="{FF2B5EF4-FFF2-40B4-BE49-F238E27FC236}">
                <a16:creationId xmlns:a16="http://schemas.microsoft.com/office/drawing/2014/main" id="{84D319D1-BF71-4AB7-AF70-5D78FC3CBEB0}"/>
              </a:ext>
            </a:extLst>
          </p:cNvPr>
          <p:cNvCxnSpPr>
            <a:cxnSpLocks/>
            <a:endCxn id="54" idx="3"/>
          </p:cNvCxnSpPr>
          <p:nvPr/>
        </p:nvCxnSpPr>
        <p:spPr>
          <a:xfrm rot="5400000">
            <a:off x="9912238" y="4237348"/>
            <a:ext cx="376325" cy="111509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: angular 68">
            <a:extLst>
              <a:ext uri="{FF2B5EF4-FFF2-40B4-BE49-F238E27FC236}">
                <a16:creationId xmlns:a16="http://schemas.microsoft.com/office/drawing/2014/main" id="{2BF300B1-32AC-4CC5-857E-CF221C5C2BDA}"/>
              </a:ext>
            </a:extLst>
          </p:cNvPr>
          <p:cNvCxnSpPr>
            <a:cxnSpLocks/>
          </p:cNvCxnSpPr>
          <p:nvPr/>
        </p:nvCxnSpPr>
        <p:spPr>
          <a:xfrm rot="16200000" flipH="1">
            <a:off x="9115998" y="5145091"/>
            <a:ext cx="2191847" cy="111538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: angular 81">
            <a:extLst>
              <a:ext uri="{FF2B5EF4-FFF2-40B4-BE49-F238E27FC236}">
                <a16:creationId xmlns:a16="http://schemas.microsoft.com/office/drawing/2014/main" id="{1D32C996-C1DA-4878-B449-7323B68632CE}"/>
              </a:ext>
            </a:extLst>
          </p:cNvPr>
          <p:cNvCxnSpPr>
            <a:cxnSpLocks/>
            <a:endCxn id="40" idx="3"/>
          </p:cNvCxnSpPr>
          <p:nvPr/>
        </p:nvCxnSpPr>
        <p:spPr>
          <a:xfrm rot="5400000">
            <a:off x="9539951" y="5147736"/>
            <a:ext cx="1120903" cy="111513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: angular 85">
            <a:extLst>
              <a:ext uri="{FF2B5EF4-FFF2-40B4-BE49-F238E27FC236}">
                <a16:creationId xmlns:a16="http://schemas.microsoft.com/office/drawing/2014/main" id="{48B59936-6FC5-42A5-8F99-6F8AFE2F3959}"/>
              </a:ext>
            </a:extLst>
          </p:cNvPr>
          <p:cNvCxnSpPr>
            <a:cxnSpLocks/>
          </p:cNvCxnSpPr>
          <p:nvPr/>
        </p:nvCxnSpPr>
        <p:spPr>
          <a:xfrm rot="5400000">
            <a:off x="9037043" y="5179556"/>
            <a:ext cx="2126713" cy="111507"/>
          </a:xfrm>
          <a:prstGeom prst="bentConnector2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Diagrama de flujo: proceso 63">
            <a:extLst>
              <a:ext uri="{FF2B5EF4-FFF2-40B4-BE49-F238E27FC236}">
                <a16:creationId xmlns:a16="http://schemas.microsoft.com/office/drawing/2014/main" id="{8D9603E7-1DCF-4227-AE29-2AB4B6728C15}"/>
              </a:ext>
            </a:extLst>
          </p:cNvPr>
          <p:cNvSpPr/>
          <p:nvPr/>
        </p:nvSpPr>
        <p:spPr>
          <a:xfrm rot="16200000">
            <a:off x="-431235" y="4897368"/>
            <a:ext cx="2817240" cy="69026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68" name="Diagrama de flujo: proceso 67">
            <a:extLst>
              <a:ext uri="{FF2B5EF4-FFF2-40B4-BE49-F238E27FC236}">
                <a16:creationId xmlns:a16="http://schemas.microsoft.com/office/drawing/2014/main" id="{17F9F05A-8D31-4DB3-AE89-C217197E7BF3}"/>
              </a:ext>
            </a:extLst>
          </p:cNvPr>
          <p:cNvSpPr/>
          <p:nvPr/>
        </p:nvSpPr>
        <p:spPr>
          <a:xfrm rot="16200000">
            <a:off x="493269" y="1136243"/>
            <a:ext cx="12044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70" name="Diagrama de flujo: proceso 69">
            <a:extLst>
              <a:ext uri="{FF2B5EF4-FFF2-40B4-BE49-F238E27FC236}">
                <a16:creationId xmlns:a16="http://schemas.microsoft.com/office/drawing/2014/main" id="{D4FAFB43-66C2-4253-86DA-B39D6BB8F38E}"/>
              </a:ext>
            </a:extLst>
          </p:cNvPr>
          <p:cNvSpPr/>
          <p:nvPr/>
        </p:nvSpPr>
        <p:spPr>
          <a:xfrm rot="16200000">
            <a:off x="455228" y="2689573"/>
            <a:ext cx="1280562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36A1AA87-673D-4D26-8DA6-925969FC51AF}"/>
              </a:ext>
            </a:extLst>
          </p:cNvPr>
          <p:cNvSpPr/>
          <p:nvPr/>
        </p:nvSpPr>
        <p:spPr>
          <a:xfrm>
            <a:off x="3187206" y="375399"/>
            <a:ext cx="70226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027 – TRANSFORMACIÓN SOCIAL - 2021</a:t>
            </a:r>
          </a:p>
        </p:txBody>
      </p:sp>
      <p:sp>
        <p:nvSpPr>
          <p:cNvPr id="49" name="Diagrama de flujo: proceso 30">
            <a:extLst>
              <a:ext uri="{FF2B5EF4-FFF2-40B4-BE49-F238E27FC236}">
                <a16:creationId xmlns:a16="http://schemas.microsoft.com/office/drawing/2014/main" id="{E69F0A9E-6870-4684-A4FD-7DC357C895E6}"/>
              </a:ext>
            </a:extLst>
          </p:cNvPr>
          <p:cNvSpPr/>
          <p:nvPr/>
        </p:nvSpPr>
        <p:spPr>
          <a:xfrm>
            <a:off x="4126856" y="2272961"/>
            <a:ext cx="1799295" cy="1289387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Otorgar apoyos a la mujer para promover su desarrollo integral</a:t>
            </a:r>
          </a:p>
        </p:txBody>
      </p:sp>
      <p:sp>
        <p:nvSpPr>
          <p:cNvPr id="71" name="Diagrama de flujo: proceso 70">
            <a:extLst>
              <a:ext uri="{FF2B5EF4-FFF2-40B4-BE49-F238E27FC236}">
                <a16:creationId xmlns:a16="http://schemas.microsoft.com/office/drawing/2014/main" id="{453DCDFB-FD8B-4EA6-9281-64D825584A76}"/>
              </a:ext>
            </a:extLst>
          </p:cNvPr>
          <p:cNvSpPr/>
          <p:nvPr/>
        </p:nvSpPr>
        <p:spPr>
          <a:xfrm>
            <a:off x="1660277" y="2272962"/>
            <a:ext cx="2219842" cy="1291199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Otorgar servicios básicos de salud y de prevención de enfermedades </a:t>
            </a:r>
          </a:p>
        </p:txBody>
      </p:sp>
      <p:sp>
        <p:nvSpPr>
          <p:cNvPr id="72" name="Diagrama de flujo: proceso 30">
            <a:extLst>
              <a:ext uri="{FF2B5EF4-FFF2-40B4-BE49-F238E27FC236}">
                <a16:creationId xmlns:a16="http://schemas.microsoft.com/office/drawing/2014/main" id="{A4B649FF-0E88-4070-9B2C-E23C1621A17D}"/>
              </a:ext>
            </a:extLst>
          </p:cNvPr>
          <p:cNvSpPr/>
          <p:nvPr/>
        </p:nvSpPr>
        <p:spPr>
          <a:xfrm>
            <a:off x="8041470" y="2187396"/>
            <a:ext cx="1705719" cy="1623886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4. Implementar un programa de gestión que coordine las acciones municipales y federales de transformación social</a:t>
            </a:r>
          </a:p>
        </p:txBody>
      </p:sp>
      <p:sp>
        <p:nvSpPr>
          <p:cNvPr id="73" name="Diagrama de flujo: proceso 30">
            <a:extLst>
              <a:ext uri="{FF2B5EF4-FFF2-40B4-BE49-F238E27FC236}">
                <a16:creationId xmlns:a16="http://schemas.microsoft.com/office/drawing/2014/main" id="{D26AA6FC-D9D9-4C85-A5DF-B98A84E0B0A3}"/>
              </a:ext>
            </a:extLst>
          </p:cNvPr>
          <p:cNvSpPr/>
          <p:nvPr/>
        </p:nvSpPr>
        <p:spPr>
          <a:xfrm>
            <a:off x="6172888" y="2285720"/>
            <a:ext cx="1630090" cy="1283801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3. Otorgar a los jóvenes los apoyos para fomentar su desarrollo integral</a:t>
            </a:r>
          </a:p>
        </p:txBody>
      </p:sp>
      <p:sp>
        <p:nvSpPr>
          <p:cNvPr id="74" name="Diagrama de flujo: proceso 73">
            <a:extLst>
              <a:ext uri="{FF2B5EF4-FFF2-40B4-BE49-F238E27FC236}">
                <a16:creationId xmlns:a16="http://schemas.microsoft.com/office/drawing/2014/main" id="{22BAF3B5-1F55-4E2E-BA2F-53FC849CE56A}"/>
              </a:ext>
            </a:extLst>
          </p:cNvPr>
          <p:cNvSpPr/>
          <p:nvPr/>
        </p:nvSpPr>
        <p:spPr>
          <a:xfrm>
            <a:off x="10105413" y="2187396"/>
            <a:ext cx="1568924" cy="1623886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chemeClr val="tx1"/>
                </a:solidFill>
                <a:latin typeface="Euphemia"/>
              </a:rPr>
              <a:t> Componente 5: Atención integral a las solicitudes de apoyo, gestoría y participación de la población indígena</a:t>
            </a:r>
          </a:p>
        </p:txBody>
      </p:sp>
      <p:cxnSp>
        <p:nvCxnSpPr>
          <p:cNvPr id="75" name="Conector recto 74">
            <a:extLst>
              <a:ext uri="{FF2B5EF4-FFF2-40B4-BE49-F238E27FC236}">
                <a16:creationId xmlns:a16="http://schemas.microsoft.com/office/drawing/2014/main" id="{0AEEAC92-FDA7-4D33-8D01-178E7F15E4D5}"/>
              </a:ext>
            </a:extLst>
          </p:cNvPr>
          <p:cNvCxnSpPr>
            <a:cxnSpLocks/>
          </p:cNvCxnSpPr>
          <p:nvPr/>
        </p:nvCxnSpPr>
        <p:spPr>
          <a:xfrm flipH="1">
            <a:off x="4226836" y="3885098"/>
            <a:ext cx="392742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75">
            <a:extLst>
              <a:ext uri="{FF2B5EF4-FFF2-40B4-BE49-F238E27FC236}">
                <a16:creationId xmlns:a16="http://schemas.microsoft.com/office/drawing/2014/main" id="{A63C0F9E-3210-4C96-A64A-2C6883C45879}"/>
              </a:ext>
            </a:extLst>
          </p:cNvPr>
          <p:cNvCxnSpPr>
            <a:cxnSpLocks/>
          </p:cNvCxnSpPr>
          <p:nvPr/>
        </p:nvCxnSpPr>
        <p:spPr>
          <a:xfrm>
            <a:off x="8154259" y="3885098"/>
            <a:ext cx="200189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9645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3" grpId="0" animBg="1"/>
      <p:bldP spid="44" grpId="0" animBg="1"/>
      <p:bldP spid="63" grpId="0" animBg="1"/>
      <p:bldP spid="83" grpId="0" animBg="1"/>
      <p:bldP spid="84" grpId="0" animBg="1"/>
      <p:bldP spid="85" grpId="0" animBg="1"/>
      <p:bldP spid="95" grpId="0" animBg="1"/>
      <p:bldP spid="96" grpId="0" animBg="1"/>
      <p:bldP spid="97" grpId="0" animBg="1"/>
      <p:bldP spid="40" grpId="0" animBg="1"/>
      <p:bldP spid="54" grpId="0" animBg="1"/>
      <p:bldP spid="64" grpId="0" animBg="1"/>
      <p:bldP spid="68" grpId="0" animBg="1"/>
      <p:bldP spid="70" grpId="0" animBg="1"/>
      <p:bldP spid="47" grpId="0" animBg="1"/>
      <p:bldP spid="49" grpId="0" animBg="1"/>
      <p:bldP spid="71" grpId="0" animBg="1"/>
      <p:bldP spid="72" grpId="0" animBg="1"/>
      <p:bldP spid="73" grpId="0" animBg="1"/>
      <p:bldP spid="7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iagrama de flujo: proceso 19">
            <a:extLst>
              <a:ext uri="{FF2B5EF4-FFF2-40B4-BE49-F238E27FC236}">
                <a16:creationId xmlns:a16="http://schemas.microsoft.com/office/drawing/2014/main" id="{EB50B279-E696-49B4-8746-59B5586BCE96}"/>
              </a:ext>
            </a:extLst>
          </p:cNvPr>
          <p:cNvSpPr/>
          <p:nvPr/>
        </p:nvSpPr>
        <p:spPr>
          <a:xfrm>
            <a:off x="1660276" y="1171602"/>
            <a:ext cx="10014060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Propósito: La población de grupos vulnerables de Guaymas reciben apoyos para su desarrollo, bienestar y progreso</a:t>
            </a:r>
          </a:p>
        </p:txBody>
      </p:sp>
      <p:sp>
        <p:nvSpPr>
          <p:cNvPr id="64" name="Diagrama de flujo: proceso 63">
            <a:extLst>
              <a:ext uri="{FF2B5EF4-FFF2-40B4-BE49-F238E27FC236}">
                <a16:creationId xmlns:a16="http://schemas.microsoft.com/office/drawing/2014/main" id="{8D9603E7-1DCF-4227-AE29-2AB4B6728C15}"/>
              </a:ext>
            </a:extLst>
          </p:cNvPr>
          <p:cNvSpPr/>
          <p:nvPr/>
        </p:nvSpPr>
        <p:spPr>
          <a:xfrm rot="16200000">
            <a:off x="-311441" y="5017162"/>
            <a:ext cx="2817240" cy="450678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68" name="Diagrama de flujo: proceso 67">
            <a:extLst>
              <a:ext uri="{FF2B5EF4-FFF2-40B4-BE49-F238E27FC236}">
                <a16:creationId xmlns:a16="http://schemas.microsoft.com/office/drawing/2014/main" id="{17F9F05A-8D31-4DB3-AE89-C217197E7BF3}"/>
              </a:ext>
            </a:extLst>
          </p:cNvPr>
          <p:cNvSpPr/>
          <p:nvPr/>
        </p:nvSpPr>
        <p:spPr>
          <a:xfrm rot="16200000">
            <a:off x="493269" y="1136243"/>
            <a:ext cx="12044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70" name="Diagrama de flujo: proceso 69">
            <a:extLst>
              <a:ext uri="{FF2B5EF4-FFF2-40B4-BE49-F238E27FC236}">
                <a16:creationId xmlns:a16="http://schemas.microsoft.com/office/drawing/2014/main" id="{D4FAFB43-66C2-4253-86DA-B39D6BB8F38E}"/>
              </a:ext>
            </a:extLst>
          </p:cNvPr>
          <p:cNvSpPr/>
          <p:nvPr/>
        </p:nvSpPr>
        <p:spPr>
          <a:xfrm rot="16200000">
            <a:off x="455228" y="2689573"/>
            <a:ext cx="1280562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36A1AA87-673D-4D26-8DA6-925969FC51AF}"/>
              </a:ext>
            </a:extLst>
          </p:cNvPr>
          <p:cNvSpPr/>
          <p:nvPr/>
        </p:nvSpPr>
        <p:spPr>
          <a:xfrm>
            <a:off x="3187206" y="375399"/>
            <a:ext cx="702260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 027 – TRANSFORMACIÓN SOCIAL - 2021</a:t>
            </a:r>
          </a:p>
        </p:txBody>
      </p:sp>
      <p:sp>
        <p:nvSpPr>
          <p:cNvPr id="49" name="Diagrama de flujo: proceso 30">
            <a:extLst>
              <a:ext uri="{FF2B5EF4-FFF2-40B4-BE49-F238E27FC236}">
                <a16:creationId xmlns:a16="http://schemas.microsoft.com/office/drawing/2014/main" id="{E69F0A9E-6870-4684-A4FD-7DC357C895E6}"/>
              </a:ext>
            </a:extLst>
          </p:cNvPr>
          <p:cNvSpPr/>
          <p:nvPr/>
        </p:nvSpPr>
        <p:spPr>
          <a:xfrm>
            <a:off x="4126856" y="2272961"/>
            <a:ext cx="1799295" cy="1289387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2. Otorgar apoyos a la mujer para promover su desarrollo integral</a:t>
            </a:r>
          </a:p>
        </p:txBody>
      </p:sp>
      <p:sp>
        <p:nvSpPr>
          <p:cNvPr id="71" name="Diagrama de flujo: proceso 70">
            <a:extLst>
              <a:ext uri="{FF2B5EF4-FFF2-40B4-BE49-F238E27FC236}">
                <a16:creationId xmlns:a16="http://schemas.microsoft.com/office/drawing/2014/main" id="{453DCDFB-FD8B-4EA6-9281-64D825584A76}"/>
              </a:ext>
            </a:extLst>
          </p:cNvPr>
          <p:cNvSpPr/>
          <p:nvPr/>
        </p:nvSpPr>
        <p:spPr>
          <a:xfrm>
            <a:off x="1660277" y="2272962"/>
            <a:ext cx="2219842" cy="1291199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1. Otorgar servicios básicos de salud y de prevención de enfermedades </a:t>
            </a:r>
          </a:p>
        </p:txBody>
      </p:sp>
      <p:sp>
        <p:nvSpPr>
          <p:cNvPr id="72" name="Diagrama de flujo: proceso 30">
            <a:extLst>
              <a:ext uri="{FF2B5EF4-FFF2-40B4-BE49-F238E27FC236}">
                <a16:creationId xmlns:a16="http://schemas.microsoft.com/office/drawing/2014/main" id="{A4B649FF-0E88-4070-9B2C-E23C1621A17D}"/>
              </a:ext>
            </a:extLst>
          </p:cNvPr>
          <p:cNvSpPr/>
          <p:nvPr/>
        </p:nvSpPr>
        <p:spPr>
          <a:xfrm>
            <a:off x="8041470" y="2187396"/>
            <a:ext cx="1705719" cy="1623886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4. Implementar un programa de gestión que coordine las acciones municipales y federales de transformación social</a:t>
            </a:r>
          </a:p>
        </p:txBody>
      </p:sp>
      <p:sp>
        <p:nvSpPr>
          <p:cNvPr id="73" name="Diagrama de flujo: proceso 30">
            <a:extLst>
              <a:ext uri="{FF2B5EF4-FFF2-40B4-BE49-F238E27FC236}">
                <a16:creationId xmlns:a16="http://schemas.microsoft.com/office/drawing/2014/main" id="{D26AA6FC-D9D9-4C85-A5DF-B98A84E0B0A3}"/>
              </a:ext>
            </a:extLst>
          </p:cNvPr>
          <p:cNvSpPr/>
          <p:nvPr/>
        </p:nvSpPr>
        <p:spPr>
          <a:xfrm>
            <a:off x="6172888" y="2285720"/>
            <a:ext cx="1630090" cy="1283801"/>
          </a:xfrm>
          <a:prstGeom prst="flowChartProcess">
            <a:avLst/>
          </a:prstGeom>
          <a:solidFill>
            <a:srgbClr val="92D050">
              <a:alpha val="30000"/>
            </a:srgb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Componente 3. Otorgar a los jóvenes los apoyos para fomentar su desarrollo integral</a:t>
            </a:r>
          </a:p>
        </p:txBody>
      </p:sp>
      <p:sp>
        <p:nvSpPr>
          <p:cNvPr id="74" name="Diagrama de flujo: proceso 73">
            <a:extLst>
              <a:ext uri="{FF2B5EF4-FFF2-40B4-BE49-F238E27FC236}">
                <a16:creationId xmlns:a16="http://schemas.microsoft.com/office/drawing/2014/main" id="{22BAF3B5-1F55-4E2E-BA2F-53FC849CE56A}"/>
              </a:ext>
            </a:extLst>
          </p:cNvPr>
          <p:cNvSpPr/>
          <p:nvPr/>
        </p:nvSpPr>
        <p:spPr>
          <a:xfrm>
            <a:off x="10105413" y="2187396"/>
            <a:ext cx="1568924" cy="1623886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chemeClr val="tx1"/>
                </a:solidFill>
                <a:latin typeface="Euphemia"/>
              </a:rPr>
              <a:t> Componente 5: Atención integral a las solicitudes de apoyo, gestoría y participación de la población indígena</a:t>
            </a:r>
          </a:p>
        </p:txBody>
      </p:sp>
      <p:sp>
        <p:nvSpPr>
          <p:cNvPr id="48" name="Diagrama de flujo: proceso 30">
            <a:extLst>
              <a:ext uri="{FF2B5EF4-FFF2-40B4-BE49-F238E27FC236}">
                <a16:creationId xmlns:a16="http://schemas.microsoft.com/office/drawing/2014/main" id="{AF94B568-4A14-4D76-B76B-4FB3FDCF069A}"/>
              </a:ext>
            </a:extLst>
          </p:cNvPr>
          <p:cNvSpPr/>
          <p:nvPr/>
        </p:nvSpPr>
        <p:spPr>
          <a:xfrm>
            <a:off x="7074503" y="5063413"/>
            <a:ext cx="1876291" cy="6875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chemeClr val="tx1"/>
                </a:solidFill>
                <a:latin typeface="Euphemia"/>
              </a:rPr>
              <a:t>5.5 Elaborar el Informe Mensual  de actividades</a:t>
            </a:r>
          </a:p>
        </p:txBody>
      </p:sp>
      <p:sp>
        <p:nvSpPr>
          <p:cNvPr id="51" name="Diagrama de flujo: proceso 30">
            <a:extLst>
              <a:ext uri="{FF2B5EF4-FFF2-40B4-BE49-F238E27FC236}">
                <a16:creationId xmlns:a16="http://schemas.microsoft.com/office/drawing/2014/main" id="{FBC22AC8-EDD8-45F5-A3F0-640D1FD94588}"/>
              </a:ext>
            </a:extLst>
          </p:cNvPr>
          <p:cNvSpPr/>
          <p:nvPr/>
        </p:nvSpPr>
        <p:spPr>
          <a:xfrm>
            <a:off x="4796940" y="5084793"/>
            <a:ext cx="1852085" cy="649364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chemeClr val="tx1"/>
                </a:solidFill>
                <a:latin typeface="Euphemia"/>
              </a:rPr>
              <a:t>5.2 Realizar gestiones ante autoridades estatales</a:t>
            </a:r>
          </a:p>
        </p:txBody>
      </p:sp>
      <p:sp>
        <p:nvSpPr>
          <p:cNvPr id="56" name="Diagrama de flujo: proceso 30">
            <a:extLst>
              <a:ext uri="{FF2B5EF4-FFF2-40B4-BE49-F238E27FC236}">
                <a16:creationId xmlns:a16="http://schemas.microsoft.com/office/drawing/2014/main" id="{64703794-A71A-4717-B779-A0C322075F0F}"/>
              </a:ext>
            </a:extLst>
          </p:cNvPr>
          <p:cNvSpPr/>
          <p:nvPr/>
        </p:nvSpPr>
        <p:spPr>
          <a:xfrm>
            <a:off x="7074503" y="4280936"/>
            <a:ext cx="1876290" cy="649364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chemeClr val="tx1"/>
                </a:solidFill>
                <a:latin typeface="Euphemia"/>
              </a:rPr>
              <a:t>5.4 Realizar campañas de salud en comunidades indígenas</a:t>
            </a:r>
          </a:p>
        </p:txBody>
      </p:sp>
      <p:sp>
        <p:nvSpPr>
          <p:cNvPr id="61" name="Diagrama de flujo: proceso 30">
            <a:extLst>
              <a:ext uri="{FF2B5EF4-FFF2-40B4-BE49-F238E27FC236}">
                <a16:creationId xmlns:a16="http://schemas.microsoft.com/office/drawing/2014/main" id="{DC30E62B-5F68-4D0F-A82C-A6243FA40EC1}"/>
              </a:ext>
            </a:extLst>
          </p:cNvPr>
          <p:cNvSpPr/>
          <p:nvPr/>
        </p:nvSpPr>
        <p:spPr>
          <a:xfrm>
            <a:off x="4784836" y="5918961"/>
            <a:ext cx="1876291" cy="687584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chemeClr val="tx1"/>
                </a:solidFill>
                <a:latin typeface="Euphemia"/>
              </a:rPr>
              <a:t>5.3 Realizar actividades culturales y cívicas</a:t>
            </a:r>
          </a:p>
        </p:txBody>
      </p:sp>
      <p:sp>
        <p:nvSpPr>
          <p:cNvPr id="62" name="Diagrama de flujo: proceso 30">
            <a:extLst>
              <a:ext uri="{FF2B5EF4-FFF2-40B4-BE49-F238E27FC236}">
                <a16:creationId xmlns:a16="http://schemas.microsoft.com/office/drawing/2014/main" id="{0217E047-E8A1-4D75-86C5-036A88740409}"/>
              </a:ext>
            </a:extLst>
          </p:cNvPr>
          <p:cNvSpPr/>
          <p:nvPr/>
        </p:nvSpPr>
        <p:spPr>
          <a:xfrm>
            <a:off x="4796940" y="4280936"/>
            <a:ext cx="1852085" cy="63844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chemeClr val="tx1"/>
                </a:solidFill>
                <a:latin typeface="Euphemia"/>
              </a:rPr>
              <a:t>5.1 Visitar a pueblos y comunidades indígenas</a:t>
            </a:r>
          </a:p>
        </p:txBody>
      </p:sp>
      <p:cxnSp>
        <p:nvCxnSpPr>
          <p:cNvPr id="77" name="Conector recto 76">
            <a:extLst>
              <a:ext uri="{FF2B5EF4-FFF2-40B4-BE49-F238E27FC236}">
                <a16:creationId xmlns:a16="http://schemas.microsoft.com/office/drawing/2014/main" id="{BC066D2E-D525-480C-B3A2-A9E8070BCE3E}"/>
              </a:ext>
            </a:extLst>
          </p:cNvPr>
          <p:cNvCxnSpPr>
            <a:cxnSpLocks/>
          </p:cNvCxnSpPr>
          <p:nvPr/>
        </p:nvCxnSpPr>
        <p:spPr>
          <a:xfrm>
            <a:off x="6872219" y="4099180"/>
            <a:ext cx="13645" cy="216447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cto 77">
            <a:extLst>
              <a:ext uri="{FF2B5EF4-FFF2-40B4-BE49-F238E27FC236}">
                <a16:creationId xmlns:a16="http://schemas.microsoft.com/office/drawing/2014/main" id="{0F65B881-5C36-4483-932C-BA75E6F21403}"/>
              </a:ext>
            </a:extLst>
          </p:cNvPr>
          <p:cNvCxnSpPr>
            <a:cxnSpLocks/>
            <a:stCxn id="87" idx="1"/>
            <a:endCxn id="61" idx="3"/>
          </p:cNvCxnSpPr>
          <p:nvPr/>
        </p:nvCxnSpPr>
        <p:spPr>
          <a:xfrm flipH="1" flipV="1">
            <a:off x="6661127" y="6262753"/>
            <a:ext cx="761549" cy="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78">
            <a:extLst>
              <a:ext uri="{FF2B5EF4-FFF2-40B4-BE49-F238E27FC236}">
                <a16:creationId xmlns:a16="http://schemas.microsoft.com/office/drawing/2014/main" id="{F0CB1406-FBFC-4B7C-9443-3509D4DED48C}"/>
              </a:ext>
            </a:extLst>
          </p:cNvPr>
          <p:cNvCxnSpPr>
            <a:cxnSpLocks/>
            <a:stCxn id="48" idx="1"/>
            <a:endCxn id="51" idx="3"/>
          </p:cNvCxnSpPr>
          <p:nvPr/>
        </p:nvCxnSpPr>
        <p:spPr>
          <a:xfrm flipH="1">
            <a:off x="6649025" y="5407206"/>
            <a:ext cx="425478" cy="226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79">
            <a:extLst>
              <a:ext uri="{FF2B5EF4-FFF2-40B4-BE49-F238E27FC236}">
                <a16:creationId xmlns:a16="http://schemas.microsoft.com/office/drawing/2014/main" id="{C7987F42-D295-40E0-A5D0-F248FD02107A}"/>
              </a:ext>
            </a:extLst>
          </p:cNvPr>
          <p:cNvCxnSpPr>
            <a:cxnSpLocks/>
            <a:stCxn id="56" idx="1"/>
            <a:endCxn id="62" idx="3"/>
          </p:cNvCxnSpPr>
          <p:nvPr/>
        </p:nvCxnSpPr>
        <p:spPr>
          <a:xfrm flipH="1" flipV="1">
            <a:off x="6649025" y="4600159"/>
            <a:ext cx="425478" cy="545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Diagrama de flujo: proceso 30">
            <a:extLst>
              <a:ext uri="{FF2B5EF4-FFF2-40B4-BE49-F238E27FC236}">
                <a16:creationId xmlns:a16="http://schemas.microsoft.com/office/drawing/2014/main" id="{494335BE-4808-4D9E-97F3-DFAA50D780A9}"/>
              </a:ext>
            </a:extLst>
          </p:cNvPr>
          <p:cNvSpPr/>
          <p:nvPr/>
        </p:nvSpPr>
        <p:spPr>
          <a:xfrm>
            <a:off x="7422676" y="5938131"/>
            <a:ext cx="3467199" cy="649364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chemeClr val="tx1"/>
                </a:solidFill>
                <a:latin typeface="Euphemia"/>
              </a:rPr>
              <a:t>5.6 Realizar actividades de transversalidad con dependencias de los tres niveles de gobierno</a:t>
            </a:r>
          </a:p>
        </p:txBody>
      </p:sp>
      <p:sp>
        <p:nvSpPr>
          <p:cNvPr id="88" name="Diagrama de flujo: proceso 30">
            <a:extLst>
              <a:ext uri="{FF2B5EF4-FFF2-40B4-BE49-F238E27FC236}">
                <a16:creationId xmlns:a16="http://schemas.microsoft.com/office/drawing/2014/main" id="{CE4D4544-CA0E-43EC-9384-BF26496E1C3B}"/>
              </a:ext>
            </a:extLst>
          </p:cNvPr>
          <p:cNvSpPr/>
          <p:nvPr/>
        </p:nvSpPr>
        <p:spPr>
          <a:xfrm>
            <a:off x="9466567" y="4280936"/>
            <a:ext cx="2207769" cy="1000376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chemeClr val="tx1"/>
                </a:solidFill>
                <a:latin typeface="Euphemia"/>
              </a:rPr>
              <a:t>5.7 Atender a representantes de las etnias, población indígena y público en general</a:t>
            </a:r>
          </a:p>
        </p:txBody>
      </p:sp>
      <p:cxnSp>
        <p:nvCxnSpPr>
          <p:cNvPr id="90" name="Conector recto 89">
            <a:extLst>
              <a:ext uri="{FF2B5EF4-FFF2-40B4-BE49-F238E27FC236}">
                <a16:creationId xmlns:a16="http://schemas.microsoft.com/office/drawing/2014/main" id="{F095B2D2-B084-4D8C-B621-7FE1FB65AAF2}"/>
              </a:ext>
            </a:extLst>
          </p:cNvPr>
          <p:cNvCxnSpPr>
            <a:cxnSpLocks/>
            <a:endCxn id="88" idx="0"/>
          </p:cNvCxnSpPr>
          <p:nvPr/>
        </p:nvCxnSpPr>
        <p:spPr>
          <a:xfrm>
            <a:off x="10570452" y="4095750"/>
            <a:ext cx="0" cy="18518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ector: angular 93">
            <a:extLst>
              <a:ext uri="{FF2B5EF4-FFF2-40B4-BE49-F238E27FC236}">
                <a16:creationId xmlns:a16="http://schemas.microsoft.com/office/drawing/2014/main" id="{EDFBA85F-379B-45F9-8B3F-7F02F5FBECD0}"/>
              </a:ext>
            </a:extLst>
          </p:cNvPr>
          <p:cNvCxnSpPr>
            <a:cxnSpLocks/>
            <a:endCxn id="74" idx="2"/>
          </p:cNvCxnSpPr>
          <p:nvPr/>
        </p:nvCxnSpPr>
        <p:spPr>
          <a:xfrm flipV="1">
            <a:off x="6858000" y="3811282"/>
            <a:ext cx="4031875" cy="284468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8764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64" grpId="0" animBg="1"/>
      <p:bldP spid="68" grpId="0" animBg="1"/>
      <p:bldP spid="70" grpId="0" animBg="1"/>
      <p:bldP spid="47" grpId="0" animBg="1"/>
      <p:bldP spid="49" grpId="0" animBg="1"/>
      <p:bldP spid="71" grpId="0" animBg="1"/>
      <p:bldP spid="72" grpId="0" animBg="1"/>
      <p:bldP spid="73" grpId="0" animBg="1"/>
      <p:bldP spid="74" grpId="0" animBg="1"/>
      <p:bldP spid="48" grpId="0" animBg="1"/>
      <p:bldP spid="51" grpId="0" animBg="1"/>
      <p:bldP spid="56" grpId="0" animBg="1"/>
      <p:bldP spid="61" grpId="0" animBg="1"/>
      <p:bldP spid="62" grpId="0" animBg="1"/>
      <p:bldP spid="87" grpId="0" animBg="1"/>
      <p:bldP spid="88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859</TotalTime>
  <Words>965</Words>
  <Application>Microsoft Office PowerPoint</Application>
  <PresentationFormat>Panorámica</PresentationFormat>
  <Paragraphs>107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Euphemia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Campa</dc:creator>
  <cp:lastModifiedBy>Federico Villanueva Castro</cp:lastModifiedBy>
  <cp:revision>54</cp:revision>
  <dcterms:created xsi:type="dcterms:W3CDTF">2020-01-30T03:52:29Z</dcterms:created>
  <dcterms:modified xsi:type="dcterms:W3CDTF">2021-01-14T20:24:05Z</dcterms:modified>
</cp:coreProperties>
</file>